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262" r:id="rId2"/>
    <p:sldId id="257" r:id="rId3"/>
    <p:sldId id="306" r:id="rId4"/>
    <p:sldId id="286" r:id="rId5"/>
    <p:sldId id="307" r:id="rId6"/>
    <p:sldId id="303" r:id="rId7"/>
    <p:sldId id="289" r:id="rId8"/>
    <p:sldId id="305" r:id="rId9"/>
    <p:sldId id="300" r:id="rId10"/>
    <p:sldId id="285" r:id="rId11"/>
    <p:sldId id="264" r:id="rId12"/>
    <p:sldId id="268" r:id="rId13"/>
    <p:sldId id="30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0" autoAdjust="0"/>
    <p:restoredTop sz="96493" autoAdjust="0"/>
  </p:normalViewPr>
  <p:slideViewPr>
    <p:cSldViewPr>
      <p:cViewPr>
        <p:scale>
          <a:sx n="75" d="100"/>
          <a:sy n="75" d="100"/>
        </p:scale>
        <p:origin x="-132" y="-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FCA7BA-A5C1-4ED1-8729-F1E8F0A27E61}" type="datetimeFigureOut">
              <a:rPr lang="en-US"/>
              <a:pPr>
                <a:defRPr/>
              </a:pPr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E301AA-AEDA-4805-B75F-E19F90396C6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92DBED-7653-450E-AF38-ACCBFA5219A6}" type="slidenum">
              <a:rPr lang="en-US" altLang="ru-RU" smtClean="0">
                <a:latin typeface="Times New Roman" pitchFamily="18" charset="0"/>
                <a:cs typeface="Arial" charset="0"/>
              </a:rPr>
              <a:pPr/>
              <a:t>2</a:t>
            </a:fld>
            <a:endParaRPr lang="en-US" altLang="ru-RU" dirty="0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Трускавець</a:t>
            </a:r>
            <a:endParaRPr lang="uk-UA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FD84-04FF-43E7-ADB6-EEF5BC7AA68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4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PPP_SARCH_TLE_Drawing_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7150"/>
            <a:ext cx="8839200" cy="571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8839200" cy="571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9A62-C4D7-4F08-B2DC-969A8ECFAF2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1441-9819-4FE2-8763-62F08EE9963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57150"/>
            <a:ext cx="2209800" cy="468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57150"/>
            <a:ext cx="6477000" cy="468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96BD-EE1A-4176-9451-6FF3178E17D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F10-7BBE-47A9-92BF-DB7196277F2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4E3C8-CDBE-43EC-B035-C76C84E44CC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85850"/>
            <a:ext cx="4343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343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F305-BD8E-4E57-A75E-7F3185E0695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5D0-30FE-497F-8430-ABD09AD47EE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EDC7-E1D5-4355-8E19-69AA32028DA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22A2-0EA3-4E1F-8E3C-0C113E89CB7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B6B1-1045-4484-8EE3-EE968D941CB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0496C-02F7-490B-8058-344E863B575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PPP_SARCH_TXT_Drawing_Too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71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85850"/>
            <a:ext cx="883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7434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7434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B2BBB8-2DE1-412B-9E5A-99F3FB30DEE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acebook.com/shkolato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ugp2JTHik6cdFxs1GbEOGg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4.wmf"/><Relationship Id="rId3" Type="http://schemas.openxmlformats.org/officeDocument/2006/relationships/image" Target="../media/image7.png"/><Relationship Id="rId7" Type="http://schemas.openxmlformats.org/officeDocument/2006/relationships/image" Target="../media/image19.wmf"/><Relationship Id="rId12" Type="http://schemas.openxmlformats.org/officeDocument/2006/relationships/image" Target="../media/image26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987425"/>
            <a:ext cx="5411788" cy="857250"/>
          </a:xfrm>
        </p:spPr>
        <p:txBody>
          <a:bodyPr/>
          <a:lstStyle/>
          <a:p>
            <a:pPr eaLnBrk="1" hangingPunct="1"/>
            <a:r>
              <a:rPr lang="uk-UA" b="1" dirty="0" smtClean="0">
                <a:latin typeface="Bookman Old Style" pitchFamily="18" charset="0"/>
              </a:rPr>
              <a:t>Топ Школа</a:t>
            </a:r>
          </a:p>
        </p:txBody>
      </p:sp>
      <p:pic>
        <p:nvPicPr>
          <p:cNvPr id="4" name="01_star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9924" y="15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">
        <p14:prism/>
      </p:transition>
    </mc:Choice>
    <mc:Fallback xmlns="">
      <p:transition spd="slow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21982E-6 C -0.0875 -0.04786 -0.15834 -0.0105 -0.23698 0.00648 C -0.24393 0.00988 -0.25018 0.01173 -0.25729 0.01297 C -0.25834 0.01327 -0.2592 0.01389 -0.26025 0.0142 C -0.26337 0.01482 -0.2665 0.01451 -0.26962 0.01543 C -0.27726 0.0176 -0.28837 0.02346 -0.29566 0.0284 C -0.30382 0.03396 -0.31129 0.04199 -0.31962 0.04754 C -0.32257 0.05279 -0.32587 0.05588 -0.32986 0.05804 C -0.33663 0.06699 -0.34323 0.07718 -0.35087 0.08367 C -0.3625 0.10559 -0.37761 0.13245 -0.3842 0.16116 C -0.38629 0.17073 -0.38837 0.17876 -0.39063 0.18802 C -0.39184 0.19327 -0.39427 0.20346 -0.39427 0.20346 C -0.39618 0.22445 -0.39323 0.19852 -0.39723 0.21766 C -0.39966 0.22908 -0.40052 0.24297 -0.40157 0.25502 C -0.40122 0.29577 -0.40382 0.30935 -0.39792 0.33899 C -0.39775 0.34208 -0.39775 0.34486 -0.39723 0.34764 C -0.39618 0.35412 -0.39358 0.36585 -0.39358 0.36585 C -0.3915 0.38808 -0.39479 0.3569 -0.39063 0.38252 C -0.38733 0.40352 -0.38351 0.42575 -0.3783 0.44581 C -0.37639 0.45292 -0.37257 0.45816 -0.37032 0.46527 C -0.36702 0.47607 -0.36528 0.48657 -0.36094 0.49614 C -0.35591 0.52331 -0.34063 0.5443 -0.32761 0.55912 C -0.31771 0.57054 -0.32604 0.56406 -0.31754 0.56962 C -0.31424 0.57518 -0.31146 0.57826 -0.30729 0.58104 C -0.30417 0.58722 -0.29966 0.58876 -0.29566 0.59277 C -0.29375 0.59463 -0.29202 0.59771 -0.28993 0.59926 C -0.27743 0.6079 -0.29549 0.59246 -0.28264 0.60296 C -0.279 0.60605 -0.27882 0.6079 -0.27466 0.60945 C -0.26927 0.61593 -0.26077 0.615 -0.25452 0.61716 C -0.25139 0.61994 -0.25261 0.61963 -0.25087 0.61963 " pathEditMode="relative" ptsTypes="ffffffffffffff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8600" y="1809750"/>
            <a:ext cx="88392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/>
              <a:t>Чи може в основі призми лежати круг?</a:t>
            </a:r>
          </a:p>
          <a:p>
            <a:pPr marL="0" indent="0" algn="ctr">
              <a:buNone/>
            </a:pPr>
            <a:r>
              <a:rPr lang="uk-UA" sz="2400" dirty="0" smtClean="0"/>
              <a:t>Пояснення залишайте у коментарях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Picture 2" descr="Результат пошуку зображень за запитом &quot;Домашнє завд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4769"/>
            <a:ext cx="3275856" cy="23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3600" y="3936702"/>
            <a:ext cx="4536504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50800"/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7375E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9A7500"/>
                </a:solidFill>
              </a:rPr>
              <a:t>Музична пауза!</a:t>
            </a:r>
            <a:endParaRPr lang="ru-RU" dirty="0">
              <a:solidFill>
                <a:srgbClr val="9A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2_paus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436" y="140276"/>
            <a:ext cx="609600" cy="6096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0800" y="44966"/>
            <a:ext cx="578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uk-UA" altLang="uk-UA" sz="2000" b="1" dirty="0">
                <a:solidFill>
                  <a:schemeClr val="bg2"/>
                </a:solidFill>
              </a:rPr>
              <a:t>А тепер вперед за оцінкою! </a:t>
            </a:r>
            <a:r>
              <a:rPr lang="uk-UA" altLang="uk-UA" sz="2000" b="1" dirty="0" smtClean="0">
                <a:solidFill>
                  <a:schemeClr val="bg2"/>
                </a:solidFill>
              </a:rPr>
              <a:t>Тестові </a:t>
            </a:r>
            <a:r>
              <a:rPr lang="uk-UA" altLang="uk-UA" sz="2000" b="1" dirty="0">
                <a:solidFill>
                  <a:schemeClr val="bg2"/>
                </a:solidFill>
              </a:rPr>
              <a:t>завдання!</a:t>
            </a:r>
          </a:p>
        </p:txBody>
      </p:sp>
    </p:spTree>
    <p:extLst>
      <p:ext uri="{BB962C8B-B14F-4D97-AF65-F5344CB8AC3E}">
        <p14:creationId xmlns:p14="http://schemas.microsoft.com/office/powerpoint/2010/main" val="2266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езультат пошуку зображень за запитом &quot;дякую за уваг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2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3_en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20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525" y="209550"/>
            <a:ext cx="6315075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dirty="0"/>
              <a:t>Сподобалась презентація та тести?</a:t>
            </a:r>
            <a:endParaRPr lang="uk-UA" sz="2800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505697" y="1195214"/>
            <a:ext cx="6025404" cy="10914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altLang="uk-UA" sz="2400" dirty="0" smtClean="0">
                <a:solidFill>
                  <a:prstClr val="black"/>
                </a:solidFill>
              </a:rPr>
              <a:t>Ще більше тестів та презентацій </a:t>
            </a:r>
            <a:br>
              <a:rPr lang="uk-UA" altLang="uk-UA" sz="2400" dirty="0" smtClean="0">
                <a:solidFill>
                  <a:prstClr val="black"/>
                </a:solidFill>
              </a:rPr>
            </a:br>
            <a:r>
              <a:rPr lang="en-US" altLang="uk-UA" sz="24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altLang="uk-UA" sz="2400" dirty="0" smtClean="0">
                <a:solidFill>
                  <a:prstClr val="black"/>
                </a:solidFill>
                <a:hlinkClick r:id="rId2"/>
              </a:rPr>
              <a:t>www.facebook.com/shkolatop</a:t>
            </a:r>
            <a:r>
              <a:rPr lang="uk-UA" altLang="uk-UA" sz="24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6" descr="Результат пошуку зображень за запитом &quot;face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" y="1208931"/>
            <a:ext cx="775855" cy="7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youtub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0" y="2383882"/>
            <a:ext cx="1248073" cy="8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770732" y="2428006"/>
            <a:ext cx="6382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Безкоштовні відеоуроки з математики та фізики для 4-11 класів на youtube-каналі "Топ Школа" </a:t>
            </a:r>
            <a:r>
              <a:rPr lang="uk-UA" u="sng" dirty="0">
                <a:hlinkClick r:id="rId5"/>
              </a:rPr>
              <a:t>https://www.youtube.com/channel/UCugp2JTHik6cdFxs1GbEOGg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86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152400" y="57150"/>
            <a:ext cx="8839200" cy="1143000"/>
          </a:xfrm>
        </p:spPr>
        <p:txBody>
          <a:bodyPr/>
          <a:lstStyle/>
          <a:p>
            <a:pPr eaLnBrk="1" hangingPunct="1"/>
            <a:r>
              <a:rPr lang="uk-UA" altLang="ru-RU" sz="3400" b="1" dirty="0"/>
              <a:t>Об'єм призми</a:t>
            </a:r>
            <a:endParaRPr lang="uk-UA" altLang="ru-RU" sz="3400" b="1" dirty="0" smtClean="0"/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0" y="142875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uk-UA" altLang="ru-RU" sz="3000" dirty="0" smtClean="0">
                <a:solidFill>
                  <a:srgbClr val="C00000"/>
                </a:solidFill>
              </a:rPr>
              <a:t>11 клас</a:t>
            </a:r>
          </a:p>
          <a:p>
            <a:pPr algn="l" eaLnBrk="1" hangingPunct="1"/>
            <a:r>
              <a:rPr lang="uk-UA" altLang="ru-RU" sz="3000" dirty="0" smtClean="0">
                <a:solidFill>
                  <a:srgbClr val="C00000"/>
                </a:solidFill>
              </a:rPr>
              <a:t>Геометрія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Трішечки теорії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1828800"/>
          </a:xfrm>
        </p:spPr>
        <p:txBody>
          <a:bodyPr/>
          <a:lstStyle/>
          <a:p>
            <a:pPr marL="0" indent="361950" algn="just">
              <a:buNone/>
            </a:pPr>
            <a:r>
              <a:rPr lang="vi-VN" sz="2000" b="1" i="1" dirty="0" smtClean="0"/>
              <a:t>Пр</a:t>
            </a:r>
            <a:r>
              <a:rPr lang="uk-UA" sz="2000" b="1" i="1" dirty="0"/>
              <a:t>и</a:t>
            </a:r>
            <a:r>
              <a:rPr lang="vi-VN" sz="2000" b="1" i="1" dirty="0" smtClean="0"/>
              <a:t>зма </a:t>
            </a:r>
            <a:r>
              <a:rPr lang="uk-UA" sz="2000" dirty="0" smtClean="0"/>
              <a:t>–</a:t>
            </a:r>
            <a:r>
              <a:rPr lang="vi-VN" sz="2000" dirty="0" smtClean="0"/>
              <a:t> многогранник, </a:t>
            </a:r>
            <a:r>
              <a:rPr lang="vi-VN" sz="2000" dirty="0"/>
              <a:t>у якого дві грані </a:t>
            </a:r>
            <a:r>
              <a:rPr lang="uk-UA" sz="2000" dirty="0" smtClean="0"/>
              <a:t>–</a:t>
            </a:r>
            <a:r>
              <a:rPr lang="vi-VN" sz="2000" dirty="0" smtClean="0"/>
              <a:t> рівні </a:t>
            </a:r>
            <a:r>
              <a:rPr lang="en-US" sz="2000" dirty="0"/>
              <a:t>n-</a:t>
            </a:r>
            <a:r>
              <a:rPr lang="vi-VN" sz="2000" dirty="0"/>
              <a:t>кутники, розташовані в паралельних площинах, а решта </a:t>
            </a:r>
            <a:r>
              <a:rPr lang="en-US" sz="2000" dirty="0"/>
              <a:t>n </a:t>
            </a:r>
            <a:r>
              <a:rPr lang="vi-VN" sz="2000" dirty="0"/>
              <a:t>граней — паралелограми. </a:t>
            </a:r>
            <a:endParaRPr lang="uk-UA" sz="2000" dirty="0" smtClean="0"/>
          </a:p>
          <a:p>
            <a:pPr marL="0" indent="361950" algn="just">
              <a:buNone/>
            </a:pPr>
            <a:r>
              <a:rPr lang="vi-VN" sz="2000" dirty="0" smtClean="0"/>
              <a:t>Ці </a:t>
            </a:r>
            <a:r>
              <a:rPr lang="vi-VN" sz="2000" dirty="0"/>
              <a:t>паралелограми називаються </a:t>
            </a:r>
            <a:r>
              <a:rPr lang="vi-VN" sz="2000" b="1" i="1" dirty="0"/>
              <a:t>бічними гранями </a:t>
            </a:r>
            <a:r>
              <a:rPr lang="vi-VN" sz="2000" dirty="0"/>
              <a:t>призми, а інші два </a:t>
            </a:r>
            <a:r>
              <a:rPr lang="en-US" sz="2000" dirty="0"/>
              <a:t>n-</a:t>
            </a:r>
            <a:r>
              <a:rPr lang="vi-VN" sz="2000" dirty="0"/>
              <a:t>кутники називаються її </a:t>
            </a:r>
            <a:r>
              <a:rPr lang="vi-VN" sz="2000" b="1" i="1" dirty="0"/>
              <a:t>основами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1026" name="Picture 2" descr="Результат пошуку зображень за запитом &quot;приз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0350"/>
            <a:ext cx="203717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2590800" y="29527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1950" algn="just">
              <a:buFontTx/>
              <a:buNone/>
            </a:pPr>
            <a:r>
              <a:rPr lang="en-US" sz="2000" dirty="0" smtClean="0"/>
              <a:t>ABCD </a:t>
            </a:r>
            <a:r>
              <a:rPr lang="ru-RU" sz="2000" dirty="0" smtClean="0"/>
              <a:t>та </a:t>
            </a:r>
            <a:r>
              <a:rPr lang="en-US" sz="2000" dirty="0" smtClean="0"/>
              <a:t>A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B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C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D</a:t>
            </a:r>
            <a:r>
              <a:rPr lang="uk-UA" sz="2000" baseline="-25000" dirty="0" smtClean="0"/>
              <a:t>1</a:t>
            </a:r>
            <a:r>
              <a:rPr lang="ru-RU" sz="2000" dirty="0" smtClean="0"/>
              <a:t> – </a:t>
            </a:r>
            <a:r>
              <a:rPr lang="uk-UA" sz="2000" dirty="0" smtClean="0"/>
              <a:t>основи призми</a:t>
            </a:r>
          </a:p>
          <a:p>
            <a:pPr marL="0" indent="361950" algn="just">
              <a:buFontTx/>
              <a:buNone/>
            </a:pPr>
            <a:r>
              <a:rPr lang="en-US" sz="2000" dirty="0" smtClean="0"/>
              <a:t>AA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D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D, AA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B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B, BB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C</a:t>
            </a:r>
            <a:r>
              <a:rPr lang="uk-UA" sz="2000" baseline="-25000" dirty="0" smtClean="0"/>
              <a:t>1</a:t>
            </a:r>
            <a:r>
              <a:rPr lang="uk-UA" sz="2000" dirty="0"/>
              <a:t>С</a:t>
            </a:r>
            <a:r>
              <a:rPr lang="en-US" sz="2000" dirty="0" smtClean="0"/>
              <a:t>, CC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D</a:t>
            </a:r>
            <a:r>
              <a:rPr lang="uk-UA" sz="2000" baseline="-25000" dirty="0" smtClean="0"/>
              <a:t>1</a:t>
            </a:r>
            <a:r>
              <a:rPr lang="en-US" sz="2000" dirty="0" smtClean="0"/>
              <a:t>D – </a:t>
            </a:r>
            <a:r>
              <a:rPr lang="uk-UA" sz="2000" dirty="0" smtClean="0"/>
              <a:t>бічні грані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5674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Трішечки теорії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1066800"/>
          </a:xfrm>
        </p:spPr>
        <p:txBody>
          <a:bodyPr/>
          <a:lstStyle/>
          <a:p>
            <a:pPr marL="0" indent="361950" algn="just">
              <a:buNone/>
            </a:pPr>
            <a:r>
              <a:rPr lang="vi-VN" sz="2000" dirty="0" smtClean="0"/>
              <a:t>Багатокутник</a:t>
            </a:r>
            <a:r>
              <a:rPr lang="vi-VN" sz="2000" dirty="0"/>
              <a:t>, що лежить в основі, визначає назву призми: трикутник </a:t>
            </a:r>
            <a:r>
              <a:rPr lang="uk-UA" sz="2000" dirty="0" smtClean="0"/>
              <a:t>–</a:t>
            </a:r>
            <a:r>
              <a:rPr lang="vi-VN" sz="2000" dirty="0" smtClean="0"/>
              <a:t> трикутна </a:t>
            </a:r>
            <a:r>
              <a:rPr lang="vi-VN" sz="2000" dirty="0"/>
              <a:t>призма, чотирикутник </a:t>
            </a:r>
            <a:r>
              <a:rPr lang="uk-UA" sz="2000" dirty="0" smtClean="0"/>
              <a:t>–</a:t>
            </a:r>
            <a:r>
              <a:rPr lang="vi-VN" sz="2000" dirty="0" smtClean="0"/>
              <a:t> чотирикутна; </a:t>
            </a:r>
            <a:r>
              <a:rPr lang="vi-VN" sz="2000" dirty="0"/>
              <a:t>п'ятикутник </a:t>
            </a:r>
            <a:r>
              <a:rPr lang="uk-UA" sz="2000" dirty="0" smtClean="0"/>
              <a:t>–</a:t>
            </a:r>
            <a:r>
              <a:rPr lang="vi-VN" sz="2000" dirty="0" smtClean="0"/>
              <a:t> п'ятикутна </a:t>
            </a:r>
            <a:r>
              <a:rPr lang="vi-VN" sz="2000" dirty="0"/>
              <a:t>(пентапризма) і т. д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2050" name="Picture 2" descr="Результат пошуку зображень за запитом &quot;трикутна приз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3150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чотирикутна приз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47950"/>
            <a:ext cx="2143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призм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4550"/>
            <a:ext cx="2095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Трішечки теорії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838200"/>
          </a:xfrm>
        </p:spPr>
        <p:txBody>
          <a:bodyPr/>
          <a:lstStyle/>
          <a:p>
            <a:pPr marL="0" indent="361950" algn="just">
              <a:buNone/>
            </a:pPr>
            <a:r>
              <a:rPr lang="vi-VN" sz="2000" dirty="0" smtClean="0"/>
              <a:t>Призма </a:t>
            </a:r>
            <a:r>
              <a:rPr lang="vi-VN" sz="2000" dirty="0"/>
              <a:t>називається </a:t>
            </a:r>
            <a:r>
              <a:rPr lang="vi-VN" sz="2000" b="1" i="1" dirty="0"/>
              <a:t>прямою</a:t>
            </a:r>
            <a:r>
              <a:rPr lang="vi-VN" sz="2000" dirty="0"/>
              <a:t>, якщо її бічні ребра перпендикулярні до основи. Інші призми — </a:t>
            </a:r>
            <a:r>
              <a:rPr lang="vi-VN" sz="2000" b="1" i="1" dirty="0"/>
              <a:t>похилі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304800" y="371475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1950" algn="just">
              <a:buNone/>
            </a:pPr>
            <a:r>
              <a:rPr lang="vi-VN" sz="2000" b="1" i="1" dirty="0"/>
              <a:t>Висота</a:t>
            </a:r>
            <a:r>
              <a:rPr lang="vi-VN" sz="2000" dirty="0"/>
              <a:t> призми — відстань між площинами її основ. </a:t>
            </a:r>
            <a:endParaRPr lang="uk-UA" sz="2000" dirty="0"/>
          </a:p>
          <a:p>
            <a:pPr marL="0" indent="361950" algn="just">
              <a:buFontTx/>
              <a:buNone/>
            </a:pPr>
            <a:r>
              <a:rPr lang="vi-VN" sz="2000" dirty="0" smtClean="0"/>
              <a:t>Призма називається правильною, якщо вона пряма і її основи — правильні багатокутники.</a:t>
            </a:r>
          </a:p>
        </p:txBody>
      </p:sp>
      <p:pic>
        <p:nvPicPr>
          <p:cNvPr id="3074" name="Picture 2" descr="Результат пошуку зображень за запитом &quot;призма похи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1385"/>
            <a:ext cx="2237410" cy="19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пряма приз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5349"/>
            <a:ext cx="15240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Трішечки теорії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67000" y="1428750"/>
            <a:ext cx="5791200" cy="1524000"/>
          </a:xfrm>
        </p:spPr>
        <p:txBody>
          <a:bodyPr/>
          <a:lstStyle/>
          <a:p>
            <a:pPr marL="0" indent="361950" algn="just">
              <a:buNone/>
            </a:pPr>
            <a:r>
              <a:rPr lang="uk-UA" sz="2000" dirty="0" smtClean="0"/>
              <a:t>Об’єм прямої призми дорівнює добутку площі її основи на бічне ребро:</a:t>
            </a:r>
          </a:p>
          <a:p>
            <a:pPr marL="0" indent="361950" algn="ctr">
              <a:buNone/>
            </a:pPr>
            <a:r>
              <a:rPr lang="en-US" sz="2000" dirty="0" smtClean="0"/>
              <a:t>V </a:t>
            </a:r>
            <a:r>
              <a:rPr lang="en-US" sz="2000" dirty="0"/>
              <a:t>= </a:t>
            </a:r>
            <a:r>
              <a:rPr lang="en-US" sz="2000" dirty="0" smtClean="0"/>
              <a:t>S</a:t>
            </a:r>
            <a:r>
              <a:rPr lang="ru-RU" sz="2000" baseline="-25000" dirty="0" err="1" smtClean="0"/>
              <a:t>осн</a:t>
            </a:r>
            <a:r>
              <a:rPr lang="en-US" sz="2000" dirty="0" smtClean="0"/>
              <a:t> </a:t>
            </a:r>
            <a:r>
              <a:rPr lang="en-US" sz="2000" dirty="0"/>
              <a:t>∙ h</a:t>
            </a:r>
            <a:endParaRPr lang="uk-UA" sz="2000" dirty="0" smtClean="0"/>
          </a:p>
        </p:txBody>
      </p:sp>
      <p:pic>
        <p:nvPicPr>
          <p:cNvPr id="11" name="Picture 4" descr="Результат пошуку зображень за запитом &quot;пряма приз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1752600" cy="22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685800" y="3494484"/>
            <a:ext cx="579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1950" algn="just">
              <a:buFontTx/>
              <a:buNone/>
            </a:pPr>
            <a:r>
              <a:rPr lang="uk-UA" sz="2000" dirty="0" smtClean="0"/>
              <a:t>Об’єм похилої призми дорівнює добутку площі її основи на бічне ребро:</a:t>
            </a:r>
          </a:p>
          <a:p>
            <a:pPr marL="0" indent="361950" algn="ctr">
              <a:buFontTx/>
              <a:buNone/>
            </a:pPr>
            <a:r>
              <a:rPr lang="en-US" sz="2000" dirty="0" smtClean="0"/>
              <a:t>V = S</a:t>
            </a:r>
            <a:r>
              <a:rPr lang="ru-RU" sz="2000" baseline="-25000" dirty="0" err="1" smtClean="0"/>
              <a:t>осн</a:t>
            </a:r>
            <a:r>
              <a:rPr lang="en-US" sz="2000" dirty="0" smtClean="0"/>
              <a:t> ∙ h</a:t>
            </a:r>
            <a:endParaRPr lang="uk-UA" sz="2000" dirty="0" smtClean="0"/>
          </a:p>
        </p:txBody>
      </p:sp>
      <p:pic>
        <p:nvPicPr>
          <p:cNvPr id="13" name="Picture 2" descr="Результат пошуку зображень за запитом &quot;призма похил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76550"/>
            <a:ext cx="2237410" cy="19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№1</a:t>
            </a:r>
            <a:endParaRPr lang="ru-RU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4019550"/>
          </a:xfrm>
        </p:spPr>
        <p:txBody>
          <a:bodyPr/>
          <a:lstStyle/>
          <a:p>
            <a:pPr marL="0" indent="174625">
              <a:buNone/>
            </a:pPr>
            <a:r>
              <a:rPr lang="uk-UA" sz="2400" dirty="0" smtClean="0"/>
              <a:t>Об’єм призми дорівнює 400 </a:t>
            </a:r>
            <a:r>
              <a:rPr lang="uk-UA" sz="2400" dirty="0"/>
              <a:t>см</a:t>
            </a:r>
            <a:r>
              <a:rPr lang="uk-UA" sz="2400" baseline="30000" dirty="0"/>
              <a:t>3</a:t>
            </a:r>
            <a:r>
              <a:rPr lang="uk-UA" sz="2400" dirty="0"/>
              <a:t>, а </a:t>
            </a:r>
            <a:r>
              <a:rPr lang="uk-UA" sz="2400" dirty="0" smtClean="0"/>
              <a:t>площа </a:t>
            </a:r>
            <a:r>
              <a:rPr lang="uk-UA" sz="2400" dirty="0"/>
              <a:t>основи – </a:t>
            </a:r>
            <a:r>
              <a:rPr lang="uk-UA" sz="2400" dirty="0" smtClean="0"/>
              <a:t>80 см</a:t>
            </a:r>
            <a:r>
              <a:rPr lang="uk-UA" sz="2400" baseline="30000" dirty="0" smtClean="0"/>
              <a:t>2</a:t>
            </a:r>
            <a:r>
              <a:rPr lang="uk-UA" sz="2400" dirty="0" smtClean="0"/>
              <a:t>. Знайдемо </a:t>
            </a:r>
            <a:r>
              <a:rPr lang="uk-UA" sz="2400" dirty="0"/>
              <a:t>висоту </a:t>
            </a:r>
            <a:r>
              <a:rPr lang="uk-UA" sz="2400" dirty="0" smtClean="0"/>
              <a:t>призми.</a:t>
            </a:r>
            <a:endParaRPr lang="uk-UA" sz="2400" dirty="0"/>
          </a:p>
          <a:p>
            <a:pPr marL="0" indent="174625" algn="ctr">
              <a:buNone/>
            </a:pPr>
            <a:r>
              <a:rPr lang="uk-UA" sz="2400" dirty="0" smtClean="0"/>
              <a:t>Розв’язання</a:t>
            </a:r>
          </a:p>
          <a:p>
            <a:pPr marL="0" indent="174625">
              <a:buNone/>
            </a:pPr>
            <a:r>
              <a:rPr lang="en-US" sz="2400" dirty="0"/>
              <a:t>V = S</a:t>
            </a:r>
            <a:r>
              <a:rPr lang="ru-RU" sz="2400" baseline="-25000" dirty="0" err="1"/>
              <a:t>осн</a:t>
            </a:r>
            <a:r>
              <a:rPr lang="en-US" sz="2400" dirty="0"/>
              <a:t> ∙ h</a:t>
            </a:r>
            <a:endParaRPr lang="uk-UA" sz="2400" dirty="0"/>
          </a:p>
          <a:p>
            <a:pPr marL="0" indent="174625">
              <a:buNone/>
            </a:pPr>
            <a:r>
              <a:rPr lang="en-US" sz="2400" dirty="0"/>
              <a:t>h </a:t>
            </a:r>
            <a:r>
              <a:rPr lang="uk-UA" sz="2400" dirty="0" smtClean="0"/>
              <a:t>= </a:t>
            </a:r>
            <a:r>
              <a:rPr lang="en-US" sz="2400" dirty="0" smtClean="0"/>
              <a:t>V </a:t>
            </a:r>
            <a:r>
              <a:rPr lang="uk-UA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ru-RU" sz="2400" baseline="-25000" dirty="0" err="1" smtClean="0"/>
              <a:t>осн</a:t>
            </a:r>
            <a:endParaRPr lang="uk-UA" sz="2400" dirty="0" smtClean="0"/>
          </a:p>
          <a:p>
            <a:pPr marL="0" indent="174625">
              <a:buNone/>
            </a:pPr>
            <a:r>
              <a:rPr lang="en-US" sz="2400" dirty="0" smtClean="0"/>
              <a:t>h = 400 : 80 = 5 (</a:t>
            </a:r>
            <a:r>
              <a:rPr lang="uk-UA" sz="2400" dirty="0" smtClean="0"/>
              <a:t>см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pPr marL="0" indent="174625">
              <a:buNone/>
            </a:pPr>
            <a:r>
              <a:rPr lang="uk-UA" sz="2400" dirty="0" smtClean="0"/>
              <a:t>Відповідь: 5 см.</a:t>
            </a:r>
            <a:endParaRPr lang="uk-UA" sz="2400" dirty="0"/>
          </a:p>
          <a:p>
            <a:pPr marL="0" indent="174625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043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№2</a:t>
            </a:r>
            <a:endParaRPr lang="ru-RU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762000"/>
          </a:xfrm>
        </p:spPr>
        <p:txBody>
          <a:bodyPr/>
          <a:lstStyle/>
          <a:p>
            <a:pPr marL="0" indent="182563" algn="just">
              <a:buNone/>
            </a:pPr>
            <a:r>
              <a:rPr lang="uk-UA" sz="2000" dirty="0" smtClean="0"/>
              <a:t>В основі прямої призми лежить прямокутний трикутник з катетами 4 см і 5 см. Знайдемо об’єм призми, якщо її висота дорівнює 6,5 см.</a:t>
            </a:r>
          </a:p>
        </p:txBody>
      </p:sp>
      <p:pic>
        <p:nvPicPr>
          <p:cNvPr id="2050" name="Picture 2" descr="Результат пошуку зображень за запитом &quot;трикутна призм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0"/>
            <a:ext cx="1676400" cy="16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2819400" y="1809750"/>
            <a:ext cx="601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uk-UA" sz="2000" dirty="0" smtClean="0"/>
              <a:t>Розв’язання</a:t>
            </a:r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54395"/>
              </p:ext>
            </p:extLst>
          </p:nvPr>
        </p:nvGraphicFramePr>
        <p:xfrm>
          <a:off x="2611438" y="2243138"/>
          <a:ext cx="11636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Формула" r:id="rId4" imgW="685800" imgH="228600" progId="Equation.3">
                  <p:embed/>
                </p:oleObj>
              </mc:Choice>
              <mc:Fallback>
                <p:oleObj name="Формула" r:id="rId4" imgW="685800" imgH="228600" progId="Equation.3">
                  <p:embed/>
                  <p:pic>
                    <p:nvPicPr>
                      <p:cNvPr id="0" name="Об'є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243138"/>
                        <a:ext cx="11636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4568"/>
              </p:ext>
            </p:extLst>
          </p:nvPr>
        </p:nvGraphicFramePr>
        <p:xfrm>
          <a:off x="2587625" y="2784475"/>
          <a:ext cx="18319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Формула" r:id="rId6" imgW="1079280" imgH="393480" progId="Equation.3">
                  <p:embed/>
                </p:oleObj>
              </mc:Choice>
              <mc:Fallback>
                <p:oleObj name="Формула" r:id="rId6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784475"/>
                        <a:ext cx="18319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491751"/>
              </p:ext>
            </p:extLst>
          </p:nvPr>
        </p:nvGraphicFramePr>
        <p:xfrm>
          <a:off x="4419600" y="2784475"/>
          <a:ext cx="6905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Формула" r:id="rId8" imgW="406080" imgH="393480" progId="Equation.3">
                  <p:embed/>
                </p:oleObj>
              </mc:Choice>
              <mc:Fallback>
                <p:oleObj name="Формула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84475"/>
                        <a:ext cx="6905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'є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43651"/>
              </p:ext>
            </p:extLst>
          </p:nvPr>
        </p:nvGraphicFramePr>
        <p:xfrm>
          <a:off x="5138738" y="2946400"/>
          <a:ext cx="6905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Формула" r:id="rId10" imgW="406080" imgH="203040" progId="Equation.3">
                  <p:embed/>
                </p:oleObj>
              </mc:Choice>
              <mc:Fallback>
                <p:oleObj name="Формула" r:id="rId1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2946400"/>
                        <a:ext cx="6905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43825"/>
              </p:ext>
            </p:extLst>
          </p:nvPr>
        </p:nvGraphicFramePr>
        <p:xfrm>
          <a:off x="2505075" y="3735388"/>
          <a:ext cx="13779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Формула" r:id="rId12" imgW="812520" imgH="203040" progId="Equation.3">
                  <p:embed/>
                </p:oleObj>
              </mc:Choice>
              <mc:Fallback>
                <p:oleObj name="Формула" r:id="rId12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735388"/>
                        <a:ext cx="13779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50804"/>
              </p:ext>
            </p:extLst>
          </p:nvPr>
        </p:nvGraphicFramePr>
        <p:xfrm>
          <a:off x="3883025" y="3714750"/>
          <a:ext cx="688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Формула" r:id="rId14" imgW="406080" imgH="203040" progId="Equation.3">
                  <p:embed/>
                </p:oleObj>
              </mc:Choice>
              <mc:Fallback>
                <p:oleObj name="Формула" r:id="rId14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3714750"/>
                        <a:ext cx="6889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Місце для вмісту 2"/>
          <p:cNvSpPr txBox="1">
            <a:spLocks/>
          </p:cNvSpPr>
          <p:nvPr/>
        </p:nvSpPr>
        <p:spPr bwMode="auto">
          <a:xfrm>
            <a:off x="228600" y="432435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uk-UA" sz="2000" dirty="0" smtClean="0"/>
              <a:t>Відповідь: 65 </a:t>
            </a:r>
            <a:r>
              <a:rPr lang="en-US" sz="2000" dirty="0" smtClean="0"/>
              <a:t>c</a:t>
            </a:r>
            <a:r>
              <a:rPr lang="uk-UA" sz="2000" dirty="0" smtClean="0"/>
              <a:t>м</a:t>
            </a:r>
            <a:r>
              <a:rPr lang="uk-UA" sz="2000" baseline="30000" dirty="0" smtClean="0"/>
              <a:t>3</a:t>
            </a:r>
            <a:r>
              <a:rPr lang="uk-UA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0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№3</a:t>
            </a:r>
            <a:endParaRPr lang="ru-RU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533400"/>
          </a:xfrm>
        </p:spPr>
        <p:txBody>
          <a:bodyPr/>
          <a:lstStyle/>
          <a:p>
            <a:pPr marL="0" indent="182563" algn="just">
              <a:buNone/>
            </a:pPr>
            <a:r>
              <a:rPr lang="uk-UA" sz="2000" dirty="0"/>
              <a:t>Діагональ </a:t>
            </a:r>
            <a:r>
              <a:rPr lang="uk-UA" sz="2000" dirty="0" smtClean="0"/>
              <a:t>правильної </a:t>
            </a:r>
            <a:r>
              <a:rPr lang="uk-UA" sz="2000" dirty="0"/>
              <a:t>чотирикутної призми дорівнює 8 см і </a:t>
            </a:r>
            <a:r>
              <a:rPr lang="uk-UA" sz="2000" dirty="0" smtClean="0"/>
              <a:t>утворює з </a:t>
            </a:r>
            <a:r>
              <a:rPr lang="uk-UA" sz="2000" dirty="0"/>
              <a:t>площиною основи кут 30°. </a:t>
            </a:r>
            <a:r>
              <a:rPr lang="uk-UA" sz="2000" dirty="0" smtClean="0"/>
              <a:t>Знайдемо </a:t>
            </a:r>
            <a:r>
              <a:rPr lang="uk-UA" sz="2000" dirty="0"/>
              <a:t>об’єм призми.</a:t>
            </a:r>
            <a:endParaRPr lang="uk-UA" sz="2000" dirty="0" smtClean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2819400" y="1809750"/>
            <a:ext cx="601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uk-UA" sz="2000" dirty="0" smtClean="0"/>
              <a:t>Розв’язання</a:t>
            </a:r>
          </a:p>
          <a:p>
            <a:pPr marL="0" indent="0">
              <a:buNone/>
            </a:pPr>
            <a:r>
              <a:rPr lang="uk-UA" sz="2000" dirty="0" smtClean="0"/>
              <a:t>Розглянемо </a:t>
            </a:r>
            <a:r>
              <a:rPr lang="el-GR" sz="2000" dirty="0" smtClean="0"/>
              <a:t>Δ</a:t>
            </a:r>
            <a:r>
              <a:rPr lang="uk-UA" sz="2000" dirty="0" smtClean="0"/>
              <a:t>АС</a:t>
            </a:r>
            <a:r>
              <a:rPr lang="uk-UA" sz="2000" baseline="-25000" dirty="0" smtClean="0"/>
              <a:t>1</a:t>
            </a:r>
            <a:r>
              <a:rPr lang="uk-UA" sz="2000" dirty="0" smtClean="0"/>
              <a:t>С, </a:t>
            </a:r>
            <a:r>
              <a:rPr lang="uk-UA" sz="2000" dirty="0" smtClean="0">
                <a:sym typeface="Symbol"/>
              </a:rPr>
              <a:t>С = 90</a:t>
            </a:r>
            <a:r>
              <a:rPr lang="uk-UA" sz="2000" baseline="30000" dirty="0" smtClean="0">
                <a:sym typeface="Symbol"/>
              </a:rPr>
              <a:t>о</a:t>
            </a:r>
            <a:r>
              <a:rPr lang="uk-UA" sz="2000" baseline="-25000" dirty="0" smtClean="0">
                <a:sym typeface="Symbol"/>
              </a:rPr>
              <a:t>,</a:t>
            </a:r>
            <a:r>
              <a:rPr lang="uk-UA" sz="2000" dirty="0">
                <a:sym typeface="Symbol"/>
              </a:rPr>
              <a:t> </a:t>
            </a:r>
            <a:r>
              <a:rPr lang="uk-UA" sz="2000" dirty="0" smtClean="0">
                <a:sym typeface="Symbol"/>
              </a:rPr>
              <a:t>А </a:t>
            </a:r>
            <a:r>
              <a:rPr lang="uk-UA" sz="2000" dirty="0">
                <a:sym typeface="Symbol"/>
              </a:rPr>
              <a:t>= </a:t>
            </a:r>
            <a:r>
              <a:rPr lang="uk-UA" sz="2000" dirty="0" smtClean="0">
                <a:sym typeface="Symbol"/>
              </a:rPr>
              <a:t>30</a:t>
            </a:r>
            <a:r>
              <a:rPr lang="uk-UA" sz="2000" baseline="30000" dirty="0" smtClean="0">
                <a:sym typeface="Symbol"/>
              </a:rPr>
              <a:t>о</a:t>
            </a:r>
            <a:endParaRPr lang="uk-UA" sz="2000" baseline="-25000" dirty="0" smtClean="0">
              <a:sym typeface="Symbol"/>
            </a:endParaRPr>
          </a:p>
          <a:p>
            <a:pPr marL="0" indent="0">
              <a:buNone/>
            </a:pPr>
            <a:r>
              <a:rPr lang="uk-UA" sz="2000" dirty="0" smtClean="0"/>
              <a:t>АС</a:t>
            </a:r>
            <a:r>
              <a:rPr lang="uk-UA" sz="2000" baseline="-25000" dirty="0" smtClean="0"/>
              <a:t>1</a:t>
            </a:r>
            <a:r>
              <a:rPr lang="uk-UA" sz="2000" dirty="0" smtClean="0"/>
              <a:t> = 8 см, СС</a:t>
            </a:r>
            <a:r>
              <a:rPr lang="uk-UA" sz="2000" baseline="-25000" dirty="0" smtClean="0"/>
              <a:t>1</a:t>
            </a:r>
            <a:r>
              <a:rPr lang="uk-UA" sz="2000" dirty="0" smtClean="0"/>
              <a:t> = АС</a:t>
            </a:r>
            <a:r>
              <a:rPr lang="uk-UA" sz="2000" baseline="-25000" dirty="0" smtClean="0"/>
              <a:t>1</a:t>
            </a:r>
            <a:r>
              <a:rPr lang="uk-UA" sz="2000" dirty="0" smtClean="0"/>
              <a:t> : 2 = 8 : 2 = 4 (см)</a:t>
            </a:r>
          </a:p>
          <a:p>
            <a:pPr marL="0" indent="0">
              <a:buNone/>
            </a:pPr>
            <a:endParaRPr lang="uk-UA" sz="2000" dirty="0" smtClean="0"/>
          </a:p>
        </p:txBody>
      </p:sp>
      <p:sp>
        <p:nvSpPr>
          <p:cNvPr id="12" name="Місце для вмісту 2"/>
          <p:cNvSpPr txBox="1">
            <a:spLocks/>
          </p:cNvSpPr>
          <p:nvPr/>
        </p:nvSpPr>
        <p:spPr bwMode="auto">
          <a:xfrm>
            <a:off x="304800" y="478155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uk-UA" sz="2000" dirty="0" smtClean="0"/>
              <a:t>Відповідь: </a:t>
            </a:r>
            <a:r>
              <a:rPr lang="en-US" sz="2000" dirty="0" smtClean="0"/>
              <a:t>96</a:t>
            </a:r>
            <a:r>
              <a:rPr lang="uk-UA" sz="2000" dirty="0" smtClean="0"/>
              <a:t> </a:t>
            </a:r>
            <a:r>
              <a:rPr lang="en-US" sz="2000" dirty="0" smtClean="0"/>
              <a:t>c</a:t>
            </a:r>
            <a:r>
              <a:rPr lang="uk-UA" sz="2000" dirty="0" smtClean="0"/>
              <a:t>м</a:t>
            </a:r>
            <a:r>
              <a:rPr lang="uk-UA" sz="2000" baseline="30000" dirty="0" smtClean="0"/>
              <a:t>3</a:t>
            </a:r>
            <a:r>
              <a:rPr lang="uk-UA" sz="2000" dirty="0" smtClean="0"/>
              <a:t>.</a:t>
            </a:r>
          </a:p>
        </p:txBody>
      </p:sp>
      <p:pic>
        <p:nvPicPr>
          <p:cNvPr id="11" name="Picture 4" descr="Результат пошуку зображень за запитом &quot;чотирикутна приз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3150"/>
            <a:ext cx="2143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 сполучна лінія 5"/>
          <p:cNvCxnSpPr/>
          <p:nvPr/>
        </p:nvCxnSpPr>
        <p:spPr>
          <a:xfrm flipV="1">
            <a:off x="609600" y="2647950"/>
            <a:ext cx="1524000" cy="1600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 flipV="1">
            <a:off x="609600" y="4019550"/>
            <a:ext cx="1524000" cy="228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'є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9005"/>
              </p:ext>
            </p:extLst>
          </p:nvPr>
        </p:nvGraphicFramePr>
        <p:xfrm>
          <a:off x="2895599" y="2876550"/>
          <a:ext cx="271338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Формула" r:id="rId4" imgW="1600200" imgH="291960" progId="Equation.3">
                  <p:embed/>
                </p:oleObj>
              </mc:Choice>
              <mc:Fallback>
                <p:oleObj name="Формула" r:id="rId4" imgW="16002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599" y="2876550"/>
                        <a:ext cx="271338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'є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38109"/>
              </p:ext>
            </p:extLst>
          </p:nvPr>
        </p:nvGraphicFramePr>
        <p:xfrm>
          <a:off x="5638800" y="2908300"/>
          <a:ext cx="11842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Формула" r:id="rId6" imgW="698400" imgH="253800" progId="Equation.3">
                  <p:embed/>
                </p:oleObj>
              </mc:Choice>
              <mc:Fallback>
                <p:oleObj name="Формула" r:id="rId6" imgW="6984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2908300"/>
                        <a:ext cx="118427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'є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854801"/>
              </p:ext>
            </p:extLst>
          </p:nvPr>
        </p:nvGraphicFramePr>
        <p:xfrm>
          <a:off x="6781800" y="2928938"/>
          <a:ext cx="7318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Формула" r:id="rId8" imgW="431640" imgH="228600" progId="Equation.3">
                  <p:embed/>
                </p:oleObj>
              </mc:Choice>
              <mc:Fallback>
                <p:oleObj name="Формула" r:id="rId8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1800" y="2928938"/>
                        <a:ext cx="7318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'є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63695"/>
              </p:ext>
            </p:extLst>
          </p:nvPr>
        </p:nvGraphicFramePr>
        <p:xfrm>
          <a:off x="7620000" y="2928938"/>
          <a:ext cx="5175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Формула" r:id="rId10" imgW="304560" imgH="228600" progId="Equation.3">
                  <p:embed/>
                </p:oleObj>
              </mc:Choice>
              <mc:Fallback>
                <p:oleObj name="Формула" r:id="rId10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0" y="2928938"/>
                        <a:ext cx="51752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Місце для вмісту 2"/>
              <p:cNvSpPr txBox="1">
                <a:spLocks/>
              </p:cNvSpPr>
              <p:nvPr/>
            </p:nvSpPr>
            <p:spPr bwMode="auto">
              <a:xfrm>
                <a:off x="2895600" y="3448050"/>
                <a:ext cx="6019800" cy="80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dirty="0" smtClean="0"/>
                  <a:t>ABCD – </a:t>
                </a:r>
                <a:r>
                  <a:rPr lang="uk-UA" sz="2000" dirty="0" smtClean="0"/>
                  <a:t>квадрат, АС – діагональ, тоді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000" dirty="0" smtClean="0"/>
                  <a:t>AD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2" name="Місце для вмісту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3448050"/>
                <a:ext cx="6019800" cy="800100"/>
              </a:xfrm>
              <a:prstGeom prst="rect">
                <a:avLst/>
              </a:prstGeom>
              <a:blipFill rotWithShape="1">
                <a:blip r:embed="rId12"/>
                <a:stretch>
                  <a:fillRect l="-1012" t="-3053" b="-137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Об'є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68640"/>
              </p:ext>
            </p:extLst>
          </p:nvPr>
        </p:nvGraphicFramePr>
        <p:xfrm>
          <a:off x="2986088" y="4335463"/>
          <a:ext cx="13573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Формула" r:id="rId13" imgW="799920" imgH="228600" progId="Equation.3">
                  <p:embed/>
                </p:oleObj>
              </mc:Choice>
              <mc:Fallback>
                <p:oleObj name="Формула" r:id="rId13" imgW="7999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6088" y="4335463"/>
                        <a:ext cx="1357312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'є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60357"/>
              </p:ext>
            </p:extLst>
          </p:nvPr>
        </p:nvGraphicFramePr>
        <p:xfrm>
          <a:off x="4343400" y="4230687"/>
          <a:ext cx="12271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Формула" r:id="rId15" imgW="723600" imgH="279360" progId="Equation.3">
                  <p:embed/>
                </p:oleObj>
              </mc:Choice>
              <mc:Fallback>
                <p:oleObj name="Формула" r:id="rId15" imgW="7236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43400" y="4230687"/>
                        <a:ext cx="1227138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'є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17795"/>
              </p:ext>
            </p:extLst>
          </p:nvPr>
        </p:nvGraphicFramePr>
        <p:xfrm>
          <a:off x="5627688" y="4324350"/>
          <a:ext cx="9255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Формула" r:id="rId17" imgW="545760" imgH="177480" progId="Equation.3">
                  <p:embed/>
                </p:oleObj>
              </mc:Choice>
              <mc:Fallback>
                <p:oleObj name="Формула" r:id="rId17" imgW="5457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27688" y="4324350"/>
                        <a:ext cx="925512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'є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22936"/>
              </p:ext>
            </p:extLst>
          </p:nvPr>
        </p:nvGraphicFramePr>
        <p:xfrm>
          <a:off x="6553200" y="4303713"/>
          <a:ext cx="754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Формула" r:id="rId19" imgW="444240" imgH="203040" progId="Equation.3">
                  <p:embed/>
                </p:oleObj>
              </mc:Choice>
              <mc:Fallback>
                <p:oleObj name="Формула" r:id="rId19" imgW="444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53200" y="4303713"/>
                        <a:ext cx="754063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 build="p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TRAN_TXT_Airport_Landing">
  <a:themeElements>
    <a:clrScheme name="">
      <a:dk1>
        <a:srgbClr val="000000"/>
      </a:dk1>
      <a:lt1>
        <a:srgbClr val="DDDDDD"/>
      </a:lt1>
      <a:dk2>
        <a:srgbClr val="000000"/>
      </a:dk2>
      <a:lt2>
        <a:srgbClr val="FFFFFF"/>
      </a:lt2>
      <a:accent1>
        <a:srgbClr val="BBE0E3"/>
      </a:accent1>
      <a:accent2>
        <a:srgbClr val="3366CC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5CB9"/>
      </a:accent6>
      <a:hlink>
        <a:srgbClr val="009999"/>
      </a:hlink>
      <a:folHlink>
        <a:srgbClr val="99CC00"/>
      </a:folHlink>
    </a:clrScheme>
    <a:fontScheme name="PPP_STRAN_TXT_Airport_L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TRAN_TXT_Airport_Lan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5">
        <a:dk1>
          <a:srgbClr val="808080"/>
        </a:dk1>
        <a:lt1>
          <a:srgbClr val="FFFFFF"/>
        </a:lt1>
        <a:dk2>
          <a:srgbClr val="DDDDDD"/>
        </a:dk2>
        <a:lt2>
          <a:srgbClr val="3366CC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6">
        <a:dk1>
          <a:srgbClr val="808080"/>
        </a:dk1>
        <a:lt1>
          <a:srgbClr val="FFFFFF"/>
        </a:lt1>
        <a:dk2>
          <a:srgbClr val="DDDDDD"/>
        </a:dk2>
        <a:lt2>
          <a:srgbClr val="000000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PPP_SARCH_TXT_Drawing_Tools</Template>
  <TotalTime>4815</TotalTime>
  <Words>417</Words>
  <Application>Microsoft Office PowerPoint</Application>
  <PresentationFormat>Екран (16:9)</PresentationFormat>
  <Paragraphs>50</Paragraphs>
  <Slides>13</Slides>
  <Notes>2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PPP_STRAN_TXT_Airport_Landing</vt:lpstr>
      <vt:lpstr>Формула</vt:lpstr>
      <vt:lpstr>Топ Школа</vt:lpstr>
      <vt:lpstr>Об'єм призми</vt:lpstr>
      <vt:lpstr>Трішечки теорії</vt:lpstr>
      <vt:lpstr>Трішечки теорії</vt:lpstr>
      <vt:lpstr>Трішечки теорії</vt:lpstr>
      <vt:lpstr>Трішечки теорії</vt:lpstr>
      <vt:lpstr>№1</vt:lpstr>
      <vt:lpstr>№2</vt:lpstr>
      <vt:lpstr>№3</vt:lpstr>
      <vt:lpstr>Домашнє завдання</vt:lpstr>
      <vt:lpstr>Презентація PowerPoint</vt:lpstr>
      <vt:lpstr>Презентація PowerPoint</vt:lpstr>
      <vt:lpstr>Сподобалась презентація та тести?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Ozzyk</dc:creator>
  <cp:lastModifiedBy>Sasha</cp:lastModifiedBy>
  <cp:revision>779</cp:revision>
  <dcterms:created xsi:type="dcterms:W3CDTF">2004-02-11T14:41:34Z</dcterms:created>
  <dcterms:modified xsi:type="dcterms:W3CDTF">2020-01-25T12:58:12Z</dcterms:modified>
</cp:coreProperties>
</file>