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6" r:id="rId3"/>
    <p:sldId id="276" r:id="rId4"/>
    <p:sldId id="277" r:id="rId5"/>
    <p:sldId id="285" r:id="rId6"/>
    <p:sldId id="295" r:id="rId7"/>
    <p:sldId id="296" r:id="rId8"/>
    <p:sldId id="297" r:id="rId9"/>
    <p:sldId id="298" r:id="rId10"/>
    <p:sldId id="299" r:id="rId11"/>
    <p:sldId id="300" r:id="rId12"/>
    <p:sldId id="271" r:id="rId13"/>
    <p:sldId id="294" r:id="rId14"/>
    <p:sldId id="301" r:id="rId15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5" autoAdjust="0"/>
    <p:restoredTop sz="99771" autoAdjust="0"/>
  </p:normalViewPr>
  <p:slideViewPr>
    <p:cSldViewPr>
      <p:cViewPr varScale="1">
        <p:scale>
          <a:sx n="149" d="100"/>
          <a:sy n="149" d="100"/>
        </p:scale>
        <p:origin x="306" y="126"/>
      </p:cViewPr>
      <p:guideLst>
        <p:guide orient="horz" pos="667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image" Target="../media/image23.wmf"/><Relationship Id="rId16" Type="http://schemas.openxmlformats.org/officeDocument/2006/relationships/image" Target="../media/image37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18" Type="http://schemas.openxmlformats.org/officeDocument/2006/relationships/image" Target="../media/image5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17" Type="http://schemas.openxmlformats.org/officeDocument/2006/relationships/image" Target="../media/image56.wmf"/><Relationship Id="rId2" Type="http://schemas.openxmlformats.org/officeDocument/2006/relationships/image" Target="../media/image41.wmf"/><Relationship Id="rId16" Type="http://schemas.openxmlformats.org/officeDocument/2006/relationships/image" Target="../media/image55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5" Type="http://schemas.openxmlformats.org/officeDocument/2006/relationships/image" Target="../media/image5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146D-C09D-443C-B12A-B919A855EE61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3FD84-04FF-43E7-ADB6-EEF5BC7AA6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92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Славутич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uk-UA" dirty="0" smtClean="0"/>
              <a:t>символ</a:t>
            </a:r>
            <a:r>
              <a:rPr lang="uk-UA" baseline="0" dirty="0" smtClean="0"/>
              <a:t> міста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FD84-04FF-43E7-ADB6-EEF5BC7AA68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4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21" Type="http://schemas.openxmlformats.org/officeDocument/2006/relationships/oleObject" Target="../embeddings/oleObject47.bin"/><Relationship Id="rId34" Type="http://schemas.openxmlformats.org/officeDocument/2006/relationships/image" Target="../media/image55.wm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33" Type="http://schemas.openxmlformats.org/officeDocument/2006/relationships/oleObject" Target="../embeddings/oleObject53.bin"/><Relationship Id="rId38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55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28" Type="http://schemas.openxmlformats.org/officeDocument/2006/relationships/image" Target="../media/image52.wmf"/><Relationship Id="rId36" Type="http://schemas.openxmlformats.org/officeDocument/2006/relationships/image" Target="../media/image56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6.bin"/><Relationship Id="rId31" Type="http://schemas.openxmlformats.org/officeDocument/2006/relationships/oleObject" Target="../embeddings/oleObject52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54.bin"/><Relationship Id="rId8" Type="http://schemas.openxmlformats.org/officeDocument/2006/relationships/image" Target="../media/image42.wmf"/><Relationship Id="rId3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www.facebook.com/shkolato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ugp2JTHik6cdFxs1GbEOGg" TargetMode="Externa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5.wmf"/><Relationship Id="rId32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7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3.bin"/><Relationship Id="rId30" Type="http://schemas.openxmlformats.org/officeDocument/2006/relationships/oleObject" Target="../embeddings/oleObject15.bin"/><Relationship Id="rId35" Type="http://schemas.openxmlformats.org/officeDocument/2006/relationships/oleObject" Target="../embeddings/oleObject18.bin"/><Relationship Id="rId8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37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33" Type="http://schemas.openxmlformats.org/officeDocument/2006/relationships/oleObject" Target="../embeddings/oleObject35.bin"/><Relationship Id="rId38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2.wmf"/><Relationship Id="rId32" Type="http://schemas.openxmlformats.org/officeDocument/2006/relationships/image" Target="../media/image36.wmf"/><Relationship Id="rId37" Type="http://schemas.openxmlformats.org/officeDocument/2006/relationships/oleObject" Target="../embeddings/oleObject3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34.wmf"/><Relationship Id="rId36" Type="http://schemas.openxmlformats.org/officeDocument/2006/relationships/image" Target="../media/image38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35.wmf"/><Relationship Id="rId35" Type="http://schemas.openxmlformats.org/officeDocument/2006/relationships/oleObject" Target="../embeddings/oleObject36.bin"/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987425"/>
            <a:ext cx="5411788" cy="857250"/>
          </a:xfrm>
        </p:spPr>
        <p:txBody>
          <a:bodyPr/>
          <a:lstStyle/>
          <a:p>
            <a:pPr eaLnBrk="1" hangingPunct="1"/>
            <a:r>
              <a:rPr lang="uk-UA" b="1" dirty="0" smtClean="0">
                <a:latin typeface="Bookman Old Style" pitchFamily="18" charset="0"/>
              </a:rPr>
              <a:t>Топ Школа</a:t>
            </a:r>
          </a:p>
        </p:txBody>
      </p:sp>
      <p:pic>
        <p:nvPicPr>
          <p:cNvPr id="4" name="01_star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9924" y="15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21982E-6 C -0.0875 -0.04786 -0.15834 -0.0105 -0.23698 0.00648 C -0.24393 0.00988 -0.25018 0.01173 -0.25729 0.01297 C -0.25834 0.01327 -0.2592 0.01389 -0.26025 0.0142 C -0.26337 0.01482 -0.2665 0.01451 -0.26962 0.01543 C -0.27726 0.0176 -0.28837 0.02346 -0.29566 0.0284 C -0.30382 0.03396 -0.31129 0.04199 -0.31962 0.04754 C -0.32257 0.05279 -0.32587 0.05588 -0.32986 0.05804 C -0.33663 0.06699 -0.34323 0.07718 -0.35087 0.08367 C -0.3625 0.10559 -0.37761 0.13245 -0.3842 0.16116 C -0.38629 0.17073 -0.38837 0.17876 -0.39063 0.18802 C -0.39184 0.19327 -0.39427 0.20346 -0.39427 0.20346 C -0.39618 0.22445 -0.39323 0.19852 -0.39723 0.21766 C -0.39966 0.22908 -0.40052 0.24297 -0.40157 0.25502 C -0.40122 0.29577 -0.40382 0.30935 -0.39792 0.33899 C -0.39775 0.34208 -0.39775 0.34486 -0.39723 0.34764 C -0.39618 0.35412 -0.39358 0.36585 -0.39358 0.36585 C -0.3915 0.38808 -0.39479 0.3569 -0.39063 0.38252 C -0.38733 0.40352 -0.38351 0.42575 -0.3783 0.44581 C -0.37639 0.45292 -0.37257 0.45816 -0.37032 0.46527 C -0.36702 0.47607 -0.36528 0.48657 -0.36094 0.49614 C -0.35591 0.52331 -0.34063 0.5443 -0.32761 0.55912 C -0.31771 0.57054 -0.32604 0.56406 -0.31754 0.56962 C -0.31424 0.57518 -0.31146 0.57826 -0.30729 0.58104 C -0.30417 0.58722 -0.29966 0.58876 -0.29566 0.59277 C -0.29375 0.59463 -0.29202 0.59771 -0.28993 0.59926 C -0.27743 0.6079 -0.29549 0.59246 -0.28264 0.60296 C -0.279 0.60605 -0.27882 0.6079 -0.27466 0.60945 C -0.26927 0.61593 -0.26077 0.615 -0.25452 0.61716 C -0.25139 0.61994 -0.25261 0.61963 -0.25087 0.61963 " pathEditMode="relative" ptsTypes="fffffffffffffffffffffffffffff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52531"/>
              </p:ext>
            </p:extLst>
          </p:nvPr>
        </p:nvGraphicFramePr>
        <p:xfrm>
          <a:off x="683568" y="915569"/>
          <a:ext cx="7992888" cy="403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Функція</a:t>
                      </a:r>
                      <a:r>
                        <a:rPr lang="uk-UA" baseline="0" dirty="0" smtClean="0"/>
                        <a:t> </a:t>
                      </a:r>
                      <a:r>
                        <a:rPr lang="en-US" i="1" baseline="0" dirty="0" smtClean="0"/>
                        <a:t>f(x)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Загальний</a:t>
                      </a:r>
                      <a:r>
                        <a:rPr lang="uk-UA" baseline="0" dirty="0" smtClean="0"/>
                        <a:t> вигляд первісних </a:t>
                      </a:r>
                      <a:r>
                        <a:rPr lang="en-US" i="1" baseline="0" dirty="0" smtClean="0"/>
                        <a:t>F(x)+C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Невизначений</a:t>
                      </a:r>
                      <a:r>
                        <a:rPr lang="uk-UA" baseline="0" dirty="0" smtClean="0"/>
                        <a:t> інтеграл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3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900"/>
            <a:ext cx="8686800" cy="628650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Таблиця первісних (невизначених інтегралів)</a:t>
            </a:r>
          </a:p>
        </p:txBody>
      </p:sp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705"/>
              </p:ext>
            </p:extLst>
          </p:nvPr>
        </p:nvGraphicFramePr>
        <p:xfrm>
          <a:off x="3716338" y="1491630"/>
          <a:ext cx="16065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" name="Формула" r:id="rId3" imgW="952200" imgH="393480" progId="Equation.3">
                  <p:embed/>
                </p:oleObj>
              </mc:Choice>
              <mc:Fallback>
                <p:oleObj name="Формула" r:id="rId3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1491630"/>
                        <a:ext cx="16065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99021"/>
              </p:ext>
            </p:extLst>
          </p:nvPr>
        </p:nvGraphicFramePr>
        <p:xfrm>
          <a:off x="1724025" y="1629742"/>
          <a:ext cx="4079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" name="Формула" r:id="rId5" imgW="241200" imgH="228600" progId="Equation.3">
                  <p:embed/>
                </p:oleObj>
              </mc:Choice>
              <mc:Fallback>
                <p:oleObj name="Формула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1629742"/>
                        <a:ext cx="40798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'є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59262"/>
              </p:ext>
            </p:extLst>
          </p:nvPr>
        </p:nvGraphicFramePr>
        <p:xfrm>
          <a:off x="5948561" y="1492250"/>
          <a:ext cx="26558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" name="Формула" r:id="rId7" imgW="1574640" imgH="393480" progId="Equation.3">
                  <p:embed/>
                </p:oleObj>
              </mc:Choice>
              <mc:Fallback>
                <p:oleObj name="Формула" r:id="rId7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561" y="1492250"/>
                        <a:ext cx="26558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'є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36931"/>
              </p:ext>
            </p:extLst>
          </p:nvPr>
        </p:nvGraphicFramePr>
        <p:xfrm>
          <a:off x="1703388" y="2081336"/>
          <a:ext cx="4508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" name="Формула" r:id="rId9" imgW="266400" imgH="419040" progId="Equation.3">
                  <p:embed/>
                </p:oleObj>
              </mc:Choice>
              <mc:Fallback>
                <p:oleObj name="Формула" r:id="rId9" imgW="266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081336"/>
                        <a:ext cx="4508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'є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187212"/>
              </p:ext>
            </p:extLst>
          </p:nvPr>
        </p:nvGraphicFramePr>
        <p:xfrm>
          <a:off x="4038600" y="2241550"/>
          <a:ext cx="9445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" name="Формула" r:id="rId11" imgW="558720" imgH="228600" progId="Equation.3">
                  <p:embed/>
                </p:oleObj>
              </mc:Choice>
              <mc:Fallback>
                <p:oleObj name="Формула" r:id="rId11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41550"/>
                        <a:ext cx="9445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'є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5645"/>
              </p:ext>
            </p:extLst>
          </p:nvPr>
        </p:nvGraphicFramePr>
        <p:xfrm>
          <a:off x="5940152" y="2081213"/>
          <a:ext cx="195421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2" name="Формула" r:id="rId13" imgW="1155600" imgH="419040" progId="Equation.3">
                  <p:embed/>
                </p:oleObj>
              </mc:Choice>
              <mc:Fallback>
                <p:oleObj name="Формула" r:id="rId13" imgW="1155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81213"/>
                        <a:ext cx="195421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'є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097406"/>
              </p:ext>
            </p:extLst>
          </p:nvPr>
        </p:nvGraphicFramePr>
        <p:xfrm>
          <a:off x="1649413" y="2830513"/>
          <a:ext cx="5588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" name="Формула" r:id="rId15" imgW="330120" imgH="177480" progId="Equation.3">
                  <p:embed/>
                </p:oleObj>
              </mc:Choice>
              <mc:Fallback>
                <p:oleObj name="Формула" r:id="rId15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2830513"/>
                        <a:ext cx="5588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'є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0025"/>
              </p:ext>
            </p:extLst>
          </p:nvPr>
        </p:nvGraphicFramePr>
        <p:xfrm>
          <a:off x="3900488" y="2830513"/>
          <a:ext cx="118268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name="Формула" r:id="rId17" imgW="698400" imgH="177480" progId="Equation.3">
                  <p:embed/>
                </p:oleObj>
              </mc:Choice>
              <mc:Fallback>
                <p:oleObj name="Формула" r:id="rId17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830513"/>
                        <a:ext cx="118268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'є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642319"/>
              </p:ext>
            </p:extLst>
          </p:nvPr>
        </p:nvGraphicFramePr>
        <p:xfrm>
          <a:off x="5944121" y="2787774"/>
          <a:ext cx="23002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" name="Формула" r:id="rId19" imgW="1358640" imgH="279360" progId="Equation.3">
                  <p:embed/>
                </p:oleObj>
              </mc:Choice>
              <mc:Fallback>
                <p:oleObj name="Формула" r:id="rId19" imgW="1358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121" y="2787774"/>
                        <a:ext cx="23002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'є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635"/>
              </p:ext>
            </p:extLst>
          </p:nvPr>
        </p:nvGraphicFramePr>
        <p:xfrm>
          <a:off x="1638300" y="3343324"/>
          <a:ext cx="5810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Формула" r:id="rId21" imgW="342720" imgH="139680" progId="Equation.3">
                  <p:embed/>
                </p:oleObj>
              </mc:Choice>
              <mc:Fallback>
                <p:oleObj name="Формула" r:id="rId21" imgW="342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3343324"/>
                        <a:ext cx="58102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'є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98956"/>
              </p:ext>
            </p:extLst>
          </p:nvPr>
        </p:nvGraphicFramePr>
        <p:xfrm>
          <a:off x="4035673" y="3279824"/>
          <a:ext cx="9683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Формула" r:id="rId23" imgW="571320" imgH="177480" progId="Equation.3">
                  <p:embed/>
                </p:oleObj>
              </mc:Choice>
              <mc:Fallback>
                <p:oleObj name="Формула" r:id="rId23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673" y="3279824"/>
                        <a:ext cx="9683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'є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79241"/>
              </p:ext>
            </p:extLst>
          </p:nvPr>
        </p:nvGraphicFramePr>
        <p:xfrm>
          <a:off x="5961335" y="3180382"/>
          <a:ext cx="18510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Формула" r:id="rId25" imgW="1091880" imgH="279360" progId="Equation.3">
                  <p:embed/>
                </p:oleObj>
              </mc:Choice>
              <mc:Fallback>
                <p:oleObj name="Формула" r:id="rId25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335" y="3180382"/>
                        <a:ext cx="18510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'є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017179"/>
              </p:ext>
            </p:extLst>
          </p:nvPr>
        </p:nvGraphicFramePr>
        <p:xfrm>
          <a:off x="1543050" y="3671888"/>
          <a:ext cx="7508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" name="Формула" r:id="rId27" imgW="444240" imgH="393480" progId="Equation.3">
                  <p:embed/>
                </p:oleObj>
              </mc:Choice>
              <mc:Fallback>
                <p:oleObj name="Формула" r:id="rId27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671888"/>
                        <a:ext cx="7508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'є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280754"/>
              </p:ext>
            </p:extLst>
          </p:nvPr>
        </p:nvGraphicFramePr>
        <p:xfrm>
          <a:off x="4119563" y="3832225"/>
          <a:ext cx="793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0" name="Формула" r:id="rId29" imgW="469800" imgH="203040" progId="Equation.3">
                  <p:embed/>
                </p:oleObj>
              </mc:Choice>
              <mc:Fallback>
                <p:oleObj name="Формула" r:id="rId29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3832225"/>
                        <a:ext cx="793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'є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95425"/>
              </p:ext>
            </p:extLst>
          </p:nvPr>
        </p:nvGraphicFramePr>
        <p:xfrm>
          <a:off x="5933455" y="3671888"/>
          <a:ext cx="21669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Формула" r:id="rId31" imgW="1282680" imgH="393480" progId="Equation.3">
                  <p:embed/>
                </p:oleObj>
              </mc:Choice>
              <mc:Fallback>
                <p:oleObj name="Формула" r:id="rId31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455" y="3671888"/>
                        <a:ext cx="216693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'є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73442"/>
              </p:ext>
            </p:extLst>
          </p:nvPr>
        </p:nvGraphicFramePr>
        <p:xfrm>
          <a:off x="1563688" y="4300538"/>
          <a:ext cx="7080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" name="Формула" r:id="rId33" imgW="419040" imgH="393480" progId="Equation.3">
                  <p:embed/>
                </p:oleObj>
              </mc:Choice>
              <mc:Fallback>
                <p:oleObj name="Формула" r:id="rId33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300538"/>
                        <a:ext cx="7080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'є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859236"/>
              </p:ext>
            </p:extLst>
          </p:nvPr>
        </p:nvGraphicFramePr>
        <p:xfrm>
          <a:off x="3959225" y="4460875"/>
          <a:ext cx="11160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Формула" r:id="rId35" imgW="660240" imgH="203040" progId="Equation.3">
                  <p:embed/>
                </p:oleObj>
              </mc:Choice>
              <mc:Fallback>
                <p:oleObj name="Формула" r:id="rId3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4460875"/>
                        <a:ext cx="11160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'є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927"/>
              </p:ext>
            </p:extLst>
          </p:nvPr>
        </p:nvGraphicFramePr>
        <p:xfrm>
          <a:off x="5935166" y="4300538"/>
          <a:ext cx="23812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" name="Формула" r:id="rId37" imgW="1409400" imgH="393480" progId="Equation.3">
                  <p:embed/>
                </p:oleObj>
              </mc:Choice>
              <mc:Fallback>
                <p:oleObj name="Формула" r:id="rId37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166" y="4300538"/>
                        <a:ext cx="23812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8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900"/>
            <a:ext cx="8686800" cy="62865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№10.2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7975" y="892002"/>
            <a:ext cx="7216353" cy="4556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/>
              <a:t>Знайдемо загальний вигляд первісних функцій:</a:t>
            </a:r>
            <a:endParaRPr lang="uk-UA" sz="2200" dirty="0"/>
          </a:p>
        </p:txBody>
      </p:sp>
      <p:graphicFrame>
        <p:nvGraphicFramePr>
          <p:cNvPr id="16" name="Об'є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604756"/>
              </p:ext>
            </p:extLst>
          </p:nvPr>
        </p:nvGraphicFramePr>
        <p:xfrm>
          <a:off x="439738" y="1458913"/>
          <a:ext cx="12223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Формула" r:id="rId3" imgW="774360" imgH="203040" progId="Equation.3">
                  <p:embed/>
                </p:oleObj>
              </mc:Choice>
              <mc:Fallback>
                <p:oleObj name="Формула" r:id="rId3" imgW="774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738" y="1458913"/>
                        <a:ext cx="12223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'є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39048"/>
              </p:ext>
            </p:extLst>
          </p:nvPr>
        </p:nvGraphicFramePr>
        <p:xfrm>
          <a:off x="2487613" y="1458913"/>
          <a:ext cx="14827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Формула" r:id="rId5" imgW="939600" imgH="203040" progId="Equation.3">
                  <p:embed/>
                </p:oleObj>
              </mc:Choice>
              <mc:Fallback>
                <p:oleObj name="Формула" r:id="rId5" imgW="9396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7613" y="1458913"/>
                        <a:ext cx="148272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'є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91280"/>
              </p:ext>
            </p:extLst>
          </p:nvPr>
        </p:nvGraphicFramePr>
        <p:xfrm>
          <a:off x="439738" y="2215306"/>
          <a:ext cx="12223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Формула" r:id="rId7" imgW="774360" imgH="203040" progId="Equation.3">
                  <p:embed/>
                </p:oleObj>
              </mc:Choice>
              <mc:Fallback>
                <p:oleObj name="Формула" r:id="rId7" imgW="774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738" y="2215306"/>
                        <a:ext cx="12223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'є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65258"/>
              </p:ext>
            </p:extLst>
          </p:nvPr>
        </p:nvGraphicFramePr>
        <p:xfrm>
          <a:off x="2449835" y="1999282"/>
          <a:ext cx="17621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Формула" r:id="rId9" imgW="1117440" imgH="419040" progId="Equation.3">
                  <p:embed/>
                </p:oleObj>
              </mc:Choice>
              <mc:Fallback>
                <p:oleObj name="Формула" r:id="rId9" imgW="1117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9835" y="1999282"/>
                        <a:ext cx="1762125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'є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74616"/>
              </p:ext>
            </p:extLst>
          </p:nvPr>
        </p:nvGraphicFramePr>
        <p:xfrm>
          <a:off x="4211960" y="1999654"/>
          <a:ext cx="7810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Формула" r:id="rId11" imgW="495000" imgH="419040" progId="Equation.3">
                  <p:embed/>
                </p:oleObj>
              </mc:Choice>
              <mc:Fallback>
                <p:oleObj name="Формула" r:id="rId11" imgW="4950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11960" y="1999654"/>
                        <a:ext cx="781050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'є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21940"/>
              </p:ext>
            </p:extLst>
          </p:nvPr>
        </p:nvGraphicFramePr>
        <p:xfrm>
          <a:off x="452984" y="2878112"/>
          <a:ext cx="13827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Формула" r:id="rId13" imgW="876240" imgH="393480" progId="Equation.3">
                  <p:embed/>
                </p:oleObj>
              </mc:Choice>
              <mc:Fallback>
                <p:oleObj name="Формула" r:id="rId13" imgW="876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984" y="2878112"/>
                        <a:ext cx="1382712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'є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93410"/>
              </p:ext>
            </p:extLst>
          </p:nvPr>
        </p:nvGraphicFramePr>
        <p:xfrm>
          <a:off x="2483768" y="3013050"/>
          <a:ext cx="1841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Формула" r:id="rId15" imgW="1168200" imgH="228600" progId="Equation.3">
                  <p:embed/>
                </p:oleObj>
              </mc:Choice>
              <mc:Fallback>
                <p:oleObj name="Формула" r:id="rId15" imgW="116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83768" y="3013050"/>
                        <a:ext cx="18415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'є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63242"/>
              </p:ext>
            </p:extLst>
          </p:nvPr>
        </p:nvGraphicFramePr>
        <p:xfrm>
          <a:off x="501650" y="3929608"/>
          <a:ext cx="12827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Формула" r:id="rId17" imgW="812520" imgH="228600" progId="Equation.3">
                  <p:embed/>
                </p:oleObj>
              </mc:Choice>
              <mc:Fallback>
                <p:oleObj name="Формула" r:id="rId17" imgW="812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1650" y="3929608"/>
                        <a:ext cx="1282700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'є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33134"/>
              </p:ext>
            </p:extLst>
          </p:nvPr>
        </p:nvGraphicFramePr>
        <p:xfrm>
          <a:off x="2333625" y="3778795"/>
          <a:ext cx="15827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Формула" r:id="rId19" imgW="1002960" imgH="419040" progId="Equation.3">
                  <p:embed/>
                </p:oleObj>
              </mc:Choice>
              <mc:Fallback>
                <p:oleObj name="Формула" r:id="rId19" imgW="10029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33625" y="3778795"/>
                        <a:ext cx="158273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ітлина від Софії Бабарико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0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2_paus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436" y="140276"/>
            <a:ext cx="609600" cy="60960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0" y="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uk-UA" altLang="uk-UA" b="1" dirty="0">
                <a:solidFill>
                  <a:schemeClr val="bg1"/>
                </a:solidFill>
              </a:rPr>
              <a:t>А тепер вперед за оцінкою! Тестові завдання!</a:t>
            </a:r>
          </a:p>
        </p:txBody>
      </p:sp>
    </p:spTree>
    <p:extLst>
      <p:ext uri="{BB962C8B-B14F-4D97-AF65-F5344CB8AC3E}">
        <p14:creationId xmlns:p14="http://schemas.microsoft.com/office/powerpoint/2010/main" val="18666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4" y="0"/>
            <a:ext cx="91504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3_end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120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99592" y="201613"/>
            <a:ext cx="7787208" cy="857250"/>
          </a:xfrm>
        </p:spPr>
        <p:txBody>
          <a:bodyPr>
            <a:normAutofit fontScale="90000"/>
          </a:bodyPr>
          <a:lstStyle/>
          <a:p>
            <a:r>
              <a:rPr lang="uk-UA" altLang="uk-UA" dirty="0">
                <a:solidFill>
                  <a:srgbClr val="C00000"/>
                </a:solidFill>
              </a:rPr>
              <a:t>Сподобалась презентація та тести?</a:t>
            </a: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531097" y="1195214"/>
            <a:ext cx="6025404" cy="10914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altLang="uk-UA" sz="2400" dirty="0" smtClean="0">
                <a:solidFill>
                  <a:prstClr val="black"/>
                </a:solidFill>
              </a:rPr>
              <a:t>Ще більше тестів та презентацій </a:t>
            </a:r>
            <a:br>
              <a:rPr lang="uk-UA" altLang="uk-UA" sz="2400" dirty="0" smtClean="0">
                <a:solidFill>
                  <a:prstClr val="black"/>
                </a:solidFill>
              </a:rPr>
            </a:br>
            <a:r>
              <a:rPr lang="en-US" altLang="uk-UA" sz="24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altLang="uk-UA" sz="2400" dirty="0" smtClean="0">
                <a:solidFill>
                  <a:prstClr val="black"/>
                </a:solidFill>
                <a:hlinkClick r:id="rId2"/>
              </a:rPr>
              <a:t>www.facebook.com/shkolatop</a:t>
            </a:r>
            <a:r>
              <a:rPr lang="uk-UA" altLang="uk-UA" sz="24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6" descr="Результат пошуку зображень за запитом &quot;faceboo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5" y="1208931"/>
            <a:ext cx="775855" cy="7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зультат пошуку зображень за запитом &quot;youtub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3882"/>
            <a:ext cx="1248073" cy="8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796132" y="2428006"/>
            <a:ext cx="6382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Безкоштовні відеоуроки з математики та фізики для 4-11 класів на youtube-каналі "Топ Школа" </a:t>
            </a:r>
            <a:r>
              <a:rPr lang="uk-UA" u="sng" dirty="0">
                <a:hlinkClick r:id="rId5"/>
              </a:rPr>
              <a:t>https://www.youtube.com/channel/UCugp2JTHik6cdFxs1GbEOGg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81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11510"/>
            <a:ext cx="8856984" cy="3384376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Первісна</a:t>
            </a:r>
            <a:r>
              <a:rPr lang="en-US" sz="5400" b="1" dirty="0" smtClean="0"/>
              <a:t> </a:t>
            </a:r>
            <a:r>
              <a:rPr lang="uk-UA" sz="5400" b="1" dirty="0" smtClean="0"/>
              <a:t>та </a:t>
            </a:r>
            <a:r>
              <a:rPr lang="uk-UA" sz="5400" b="1" dirty="0"/>
              <a:t>її </a:t>
            </a:r>
            <a:r>
              <a:rPr lang="uk-UA" sz="5400" b="1" dirty="0" smtClean="0"/>
              <a:t>властивості</a:t>
            </a:r>
            <a:r>
              <a:rPr lang="ru-RU" sz="5400" b="1" dirty="0" smtClean="0"/>
              <a:t>. </a:t>
            </a:r>
            <a:r>
              <a:rPr lang="uk-UA" sz="5400" b="1" dirty="0" smtClean="0"/>
              <a:t>Невизначений інтеграл.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uk-UA" sz="5400" b="1" dirty="0">
                <a:effectLst/>
              </a:rPr>
              <a:t>Таблиця первісних.</a:t>
            </a:r>
            <a:endParaRPr lang="uk-UA" sz="5400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190"/>
            <a:ext cx="8458200" cy="685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11 </a:t>
            </a:r>
            <a:r>
              <a:rPr lang="uk-UA" sz="3000" b="1" dirty="0" smtClean="0"/>
              <a:t>клас. Алгебра</a:t>
            </a:r>
            <a:endParaRPr lang="uk-UA" sz="3000" b="1" dirty="0"/>
          </a:p>
        </p:txBody>
      </p:sp>
    </p:spTree>
    <p:extLst>
      <p:ext uri="{BB962C8B-B14F-4D97-AF65-F5344CB8AC3E}">
        <p14:creationId xmlns:p14="http://schemas.microsoft.com/office/powerpoint/2010/main" val="35803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Згадаємо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65622"/>
            <a:ext cx="8686800" cy="39264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При вивченні теми «Похідна» </a:t>
            </a:r>
            <a:r>
              <a:rPr lang="uk-UA" dirty="0" smtClean="0"/>
              <a:t>ви </a:t>
            </a:r>
            <a:r>
              <a:rPr lang="uk-UA" dirty="0"/>
              <a:t>розв'язували задачу про зна­ходження швидкості прямолінійного руху по заданому закону зміни координати </a:t>
            </a:r>
            <a:r>
              <a:rPr lang="en-US" i="1" dirty="0"/>
              <a:t>s</a:t>
            </a:r>
            <a:r>
              <a:rPr lang="ru-RU" i="1" dirty="0"/>
              <a:t>(</a:t>
            </a:r>
            <a:r>
              <a:rPr lang="en-US" i="1" dirty="0"/>
              <a:t>t</a:t>
            </a:r>
            <a:r>
              <a:rPr lang="ru-RU" i="1" dirty="0"/>
              <a:t>)</a:t>
            </a:r>
            <a:r>
              <a:rPr lang="uk-UA" dirty="0"/>
              <a:t> матеріальної точки. Миттєва швидкість </a:t>
            </a:r>
            <a:r>
              <a:rPr lang="el-GR" dirty="0"/>
              <a:t>ϑ</a:t>
            </a:r>
            <a:r>
              <a:rPr lang="el-GR" dirty="0" smtClean="0"/>
              <a:t>(</a:t>
            </a:r>
            <a:r>
              <a:rPr lang="en-US" i="1" dirty="0"/>
              <a:t>t</a:t>
            </a:r>
            <a:r>
              <a:rPr lang="el-GR" dirty="0"/>
              <a:t>)</a:t>
            </a:r>
            <a:r>
              <a:rPr lang="uk-UA" dirty="0"/>
              <a:t> дорівнює похідній функції </a:t>
            </a:r>
            <a:r>
              <a:rPr lang="en-US" i="1" dirty="0"/>
              <a:t>s</a:t>
            </a:r>
            <a:r>
              <a:rPr lang="uk-UA" i="1" dirty="0"/>
              <a:t>(</a:t>
            </a:r>
            <a:r>
              <a:rPr lang="en-US" i="1" dirty="0"/>
              <a:t>t</a:t>
            </a:r>
            <a:r>
              <a:rPr lang="uk-UA" i="1" dirty="0"/>
              <a:t>)</a:t>
            </a:r>
            <a:r>
              <a:rPr lang="uk-UA" dirty="0"/>
              <a:t>, тобто </a:t>
            </a:r>
            <a:r>
              <a:rPr lang="el-GR" dirty="0"/>
              <a:t>ϑ</a:t>
            </a:r>
            <a:r>
              <a:rPr lang="uk-UA" i="1" dirty="0" smtClean="0"/>
              <a:t>(</a:t>
            </a:r>
            <a:r>
              <a:rPr lang="en-US" i="1" dirty="0"/>
              <a:t>t</a:t>
            </a:r>
            <a:r>
              <a:rPr lang="uk-UA" i="1" dirty="0"/>
              <a:t>)</a:t>
            </a:r>
            <a:r>
              <a:rPr lang="uk-UA" dirty="0"/>
              <a:t> = </a:t>
            </a:r>
            <a:r>
              <a:rPr lang="en-US" i="1" dirty="0"/>
              <a:t>s</a:t>
            </a:r>
            <a:r>
              <a:rPr lang="uk-UA" i="1" dirty="0"/>
              <a:t>'(</a:t>
            </a:r>
            <a:r>
              <a:rPr lang="en-US" i="1" dirty="0"/>
              <a:t>t</a:t>
            </a:r>
            <a:r>
              <a:rPr lang="uk-UA" i="1" dirty="0"/>
              <a:t>)</a:t>
            </a:r>
            <a:r>
              <a:rPr lang="uk-UA" dirty="0"/>
              <a:t>.</a:t>
            </a:r>
          </a:p>
          <a:p>
            <a:pPr algn="just"/>
            <a:r>
              <a:rPr lang="uk-UA" dirty="0"/>
              <a:t>У практиці зустрічається обернена задача: по заданій швидкості </a:t>
            </a:r>
            <a:r>
              <a:rPr lang="el-GR" dirty="0"/>
              <a:t>ϑ</a:t>
            </a:r>
            <a:r>
              <a:rPr lang="uk-UA" i="1" dirty="0" smtClean="0"/>
              <a:t>(</a:t>
            </a:r>
            <a:r>
              <a:rPr lang="en-US" i="1" dirty="0"/>
              <a:t>t</a:t>
            </a:r>
            <a:r>
              <a:rPr lang="uk-UA" i="1" dirty="0"/>
              <a:t>)</a:t>
            </a:r>
            <a:r>
              <a:rPr lang="uk-UA" dirty="0"/>
              <a:t> руху точки знайти пройдений нею шлях </a:t>
            </a:r>
            <a:r>
              <a:rPr lang="en-US" i="1" dirty="0"/>
              <a:t>s</a:t>
            </a:r>
            <a:r>
              <a:rPr lang="uk-UA" i="1" dirty="0"/>
              <a:t>(</a:t>
            </a:r>
            <a:r>
              <a:rPr lang="en-US" i="1" dirty="0"/>
              <a:t>t</a:t>
            </a:r>
            <a:r>
              <a:rPr lang="uk-UA" i="1" dirty="0"/>
              <a:t>),</a:t>
            </a:r>
            <a:r>
              <a:rPr lang="uk-UA" dirty="0"/>
              <a:t> тобто знайти таку функцію </a:t>
            </a:r>
            <a:r>
              <a:rPr lang="en-US" dirty="0"/>
              <a:t>s</a:t>
            </a:r>
            <a:r>
              <a:rPr lang="uk-UA" dirty="0" smtClean="0"/>
              <a:t>(</a:t>
            </a:r>
            <a:r>
              <a:rPr lang="en-US" dirty="0"/>
              <a:t>t</a:t>
            </a:r>
            <a:r>
              <a:rPr lang="uk-UA" dirty="0" smtClean="0"/>
              <a:t>), </a:t>
            </a:r>
            <a:r>
              <a:rPr lang="uk-UA" dirty="0"/>
              <a:t>похідна якої дорівнює </a:t>
            </a:r>
            <a:r>
              <a:rPr lang="el-GR" dirty="0"/>
              <a:t>ϑ</a:t>
            </a:r>
            <a:r>
              <a:rPr lang="el-GR" dirty="0" smtClean="0"/>
              <a:t>(</a:t>
            </a:r>
            <a:r>
              <a:rPr lang="en-US" i="1" dirty="0"/>
              <a:t>t</a:t>
            </a:r>
            <a:r>
              <a:rPr lang="el-GR" dirty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13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900"/>
            <a:ext cx="8686800" cy="62865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Означення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65621"/>
            <a:ext cx="8686800" cy="1760141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/>
              <a:t>Функція </a:t>
            </a:r>
            <a:r>
              <a:rPr lang="en-US" i="1" dirty="0"/>
              <a:t>F</a:t>
            </a:r>
            <a:r>
              <a:rPr lang="uk-UA" i="1" dirty="0"/>
              <a:t>(</a:t>
            </a:r>
            <a:r>
              <a:rPr lang="en-US" i="1" dirty="0"/>
              <a:t>x</a:t>
            </a:r>
            <a:r>
              <a:rPr lang="uk-UA" i="1" dirty="0"/>
              <a:t>)</a:t>
            </a:r>
            <a:r>
              <a:rPr lang="uk-UA" dirty="0"/>
              <a:t> називається </a:t>
            </a:r>
            <a:r>
              <a:rPr lang="uk-UA" b="1" i="1" dirty="0"/>
              <a:t>первісною</a:t>
            </a:r>
            <a:r>
              <a:rPr lang="uk-UA" b="1" dirty="0"/>
              <a:t> функції </a:t>
            </a:r>
            <a:r>
              <a:rPr lang="en-US" b="1" i="1" dirty="0"/>
              <a:t>f</a:t>
            </a:r>
            <a:r>
              <a:rPr lang="uk-UA" b="1" i="1" dirty="0"/>
              <a:t>(</a:t>
            </a:r>
            <a:r>
              <a:rPr lang="en-US" b="1" i="1" dirty="0"/>
              <a:t>x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/>
              <a:t>на деякому про­міжку, якщо для всіх </a:t>
            </a:r>
            <a:r>
              <a:rPr lang="el-GR" i="1" dirty="0"/>
              <a:t>x</a:t>
            </a:r>
            <a:r>
              <a:rPr lang="uk-UA" dirty="0"/>
              <a:t> із цього проміжку виконується рівність: </a:t>
            </a:r>
            <a:r>
              <a:rPr lang="en-US" i="1" dirty="0"/>
              <a:t>F</a:t>
            </a:r>
            <a:r>
              <a:rPr lang="uk-UA" i="1" dirty="0" smtClean="0"/>
              <a:t>'(х) </a:t>
            </a:r>
            <a:r>
              <a:rPr lang="uk-UA" i="1" dirty="0"/>
              <a:t>= </a:t>
            </a:r>
            <a:r>
              <a:rPr lang="en-US" i="1" dirty="0"/>
              <a:t>f</a:t>
            </a:r>
            <a:r>
              <a:rPr lang="uk-UA" i="1" dirty="0"/>
              <a:t>(</a:t>
            </a:r>
            <a:r>
              <a:rPr lang="en-US" i="1" dirty="0"/>
              <a:t>x</a:t>
            </a:r>
            <a:r>
              <a:rPr lang="uk-UA" i="1" dirty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1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900"/>
            <a:ext cx="8686800" cy="62865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№10.1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7975" y="771550"/>
            <a:ext cx="3399929" cy="4556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/>
              <a:t>Розглянемо функцію </a:t>
            </a:r>
          </a:p>
        </p:txBody>
      </p:sp>
      <p:graphicFrame>
        <p:nvGraphicFramePr>
          <p:cNvPr id="12" name="Об'є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435964"/>
              </p:ext>
            </p:extLst>
          </p:nvPr>
        </p:nvGraphicFramePr>
        <p:xfrm>
          <a:off x="2915816" y="795114"/>
          <a:ext cx="98010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" name="Формула" r:id="rId3" imgW="622080" imgH="228600" progId="Equation.3">
                  <p:embed/>
                </p:oleObj>
              </mc:Choice>
              <mc:Fallback>
                <p:oleObj name="Формула" r:id="rId3" imgW="6220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795114"/>
                        <a:ext cx="980109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Місце для вмісту 2"/>
          <p:cNvSpPr txBox="1">
            <a:spLocks/>
          </p:cNvSpPr>
          <p:nvPr/>
        </p:nvSpPr>
        <p:spPr>
          <a:xfrm>
            <a:off x="307975" y="1131590"/>
            <a:ext cx="6280249" cy="4556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/>
              <a:t>Яка з функцій є первісною для даної функції:</a:t>
            </a:r>
            <a:endParaRPr lang="uk-UA" sz="2200" dirty="0"/>
          </a:p>
        </p:txBody>
      </p:sp>
      <p:graphicFrame>
        <p:nvGraphicFramePr>
          <p:cNvPr id="16" name="Об'є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099403"/>
              </p:ext>
            </p:extLst>
          </p:nvPr>
        </p:nvGraphicFramePr>
        <p:xfrm>
          <a:off x="339701" y="1475904"/>
          <a:ext cx="14239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" name="Формула" r:id="rId5" imgW="901440" imgH="419040" progId="Equation.3">
                  <p:embed/>
                </p:oleObj>
              </mc:Choice>
              <mc:Fallback>
                <p:oleObj name="Формула" r:id="rId5" imgW="901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701" y="1475904"/>
                        <a:ext cx="14239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'є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3949"/>
              </p:ext>
            </p:extLst>
          </p:nvPr>
        </p:nvGraphicFramePr>
        <p:xfrm>
          <a:off x="3073400" y="1475904"/>
          <a:ext cx="1762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" name="Формула" r:id="rId7" imgW="1117440" imgH="419040" progId="Equation.3">
                  <p:embed/>
                </p:oleObj>
              </mc:Choice>
              <mc:Fallback>
                <p:oleObj name="Формула" r:id="rId7" imgW="1117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3400" y="1475904"/>
                        <a:ext cx="176212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'є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479494"/>
              </p:ext>
            </p:extLst>
          </p:nvPr>
        </p:nvGraphicFramePr>
        <p:xfrm>
          <a:off x="6332538" y="1475904"/>
          <a:ext cx="17224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" name="Формула" r:id="rId9" imgW="1091880" imgH="419040" progId="Equation.3">
                  <p:embed/>
                </p:oleObj>
              </mc:Choice>
              <mc:Fallback>
                <p:oleObj name="Формула" r:id="rId9" imgW="1091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32538" y="1475904"/>
                        <a:ext cx="17224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'є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94923"/>
              </p:ext>
            </p:extLst>
          </p:nvPr>
        </p:nvGraphicFramePr>
        <p:xfrm>
          <a:off x="323528" y="2067694"/>
          <a:ext cx="19065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" name="Формула" r:id="rId11" imgW="1206360" imgH="507960" progId="Equation.3">
                  <p:embed/>
                </p:oleObj>
              </mc:Choice>
              <mc:Fallback>
                <p:oleObj name="Формула" r:id="rId11" imgW="12063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2067694"/>
                        <a:ext cx="1906588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'є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48991"/>
              </p:ext>
            </p:extLst>
          </p:nvPr>
        </p:nvGraphicFramePr>
        <p:xfrm>
          <a:off x="2267744" y="2137544"/>
          <a:ext cx="6429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" name="Формула" r:id="rId13" imgW="406080" imgH="419040" progId="Equation.3">
                  <p:embed/>
                </p:oleObj>
              </mc:Choice>
              <mc:Fallback>
                <p:oleObj name="Формула" r:id="rId13" imgW="406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7744" y="2137544"/>
                        <a:ext cx="6429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'є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472845"/>
              </p:ext>
            </p:extLst>
          </p:nvPr>
        </p:nvGraphicFramePr>
        <p:xfrm>
          <a:off x="2915816" y="2307407"/>
          <a:ext cx="5032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" name="Формула" r:id="rId15" imgW="317160" imgH="203040" progId="Equation.3">
                  <p:embed/>
                </p:oleObj>
              </mc:Choice>
              <mc:Fallback>
                <p:oleObj name="Формула" r:id="rId15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15816" y="2307407"/>
                        <a:ext cx="503238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'є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11806"/>
              </p:ext>
            </p:extLst>
          </p:nvPr>
        </p:nvGraphicFramePr>
        <p:xfrm>
          <a:off x="3392686" y="2320925"/>
          <a:ext cx="6032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" name="Формула" r:id="rId17" imgW="380880" imgH="203040" progId="Equation.3">
                  <p:embed/>
                </p:oleObj>
              </mc:Choice>
              <mc:Fallback>
                <p:oleObj name="Формула" r:id="rId17" imgW="380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92686" y="2320925"/>
                        <a:ext cx="60325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'є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88176"/>
              </p:ext>
            </p:extLst>
          </p:nvPr>
        </p:nvGraphicFramePr>
        <p:xfrm>
          <a:off x="262856" y="2859857"/>
          <a:ext cx="22209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" name="Формула" r:id="rId19" imgW="1409400" imgH="507960" progId="Equation.3">
                  <p:embed/>
                </p:oleObj>
              </mc:Choice>
              <mc:Fallback>
                <p:oleObj name="Формула" r:id="rId19" imgW="14094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2856" y="2859857"/>
                        <a:ext cx="2220912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'є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81971"/>
              </p:ext>
            </p:extLst>
          </p:nvPr>
        </p:nvGraphicFramePr>
        <p:xfrm>
          <a:off x="2483768" y="2929707"/>
          <a:ext cx="9794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" name="Формула" r:id="rId21" imgW="622080" imgH="419040" progId="Equation.3">
                  <p:embed/>
                </p:oleObj>
              </mc:Choice>
              <mc:Fallback>
                <p:oleObj name="Формула" r:id="rId21" imgW="622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83768" y="2929707"/>
                        <a:ext cx="979488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'є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28642"/>
              </p:ext>
            </p:extLst>
          </p:nvPr>
        </p:nvGraphicFramePr>
        <p:xfrm>
          <a:off x="3460404" y="3060130"/>
          <a:ext cx="5032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" name="Формула" r:id="rId23" imgW="317160" imgH="203040" progId="Equation.3">
                  <p:embed/>
                </p:oleObj>
              </mc:Choice>
              <mc:Fallback>
                <p:oleObj name="Формула" r:id="rId23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60404" y="3060130"/>
                        <a:ext cx="503238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'є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694"/>
              </p:ext>
            </p:extLst>
          </p:nvPr>
        </p:nvGraphicFramePr>
        <p:xfrm>
          <a:off x="3937274" y="3073648"/>
          <a:ext cx="6032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5" name="Формула" r:id="rId25" imgW="380880" imgH="203040" progId="Equation.3">
                  <p:embed/>
                </p:oleObj>
              </mc:Choice>
              <mc:Fallback>
                <p:oleObj name="Формула" r:id="rId25" imgW="380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937274" y="3073648"/>
                        <a:ext cx="60325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'є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68284"/>
              </p:ext>
            </p:extLst>
          </p:nvPr>
        </p:nvGraphicFramePr>
        <p:xfrm>
          <a:off x="273050" y="3650432"/>
          <a:ext cx="22002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6" name="Формула" r:id="rId27" imgW="1396800" imgH="507960" progId="Equation.3">
                  <p:embed/>
                </p:oleObj>
              </mc:Choice>
              <mc:Fallback>
                <p:oleObj name="Формула" r:id="rId27" imgW="13968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73050" y="3650432"/>
                        <a:ext cx="220027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'є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66585"/>
              </p:ext>
            </p:extLst>
          </p:nvPr>
        </p:nvGraphicFramePr>
        <p:xfrm>
          <a:off x="2471463" y="3735313"/>
          <a:ext cx="9794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" name="Формула" r:id="rId29" imgW="622080" imgH="419040" progId="Equation.3">
                  <p:embed/>
                </p:oleObj>
              </mc:Choice>
              <mc:Fallback>
                <p:oleObj name="Формула" r:id="rId29" imgW="622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71463" y="3735313"/>
                        <a:ext cx="979488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'є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836277"/>
              </p:ext>
            </p:extLst>
          </p:nvPr>
        </p:nvGraphicFramePr>
        <p:xfrm>
          <a:off x="3448099" y="3865736"/>
          <a:ext cx="5032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" name="Формула" r:id="rId30" imgW="317160" imgH="203040" progId="Equation.3">
                  <p:embed/>
                </p:oleObj>
              </mc:Choice>
              <mc:Fallback>
                <p:oleObj name="Формула" r:id="rId30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48099" y="3865736"/>
                        <a:ext cx="503238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'є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186796"/>
              </p:ext>
            </p:extLst>
          </p:nvPr>
        </p:nvGraphicFramePr>
        <p:xfrm>
          <a:off x="3933825" y="3879032"/>
          <a:ext cx="5826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" name="Формула" r:id="rId31" imgW="368280" imgH="203040" progId="Equation.3">
                  <p:embed/>
                </p:oleObj>
              </mc:Choice>
              <mc:Fallback>
                <p:oleObj name="Формула" r:id="rId31" imgW="368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933825" y="3879032"/>
                        <a:ext cx="582613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Місце для вмісту 2"/>
          <p:cNvSpPr txBox="1">
            <a:spLocks/>
          </p:cNvSpPr>
          <p:nvPr/>
        </p:nvSpPr>
        <p:spPr>
          <a:xfrm>
            <a:off x="35496" y="4515966"/>
            <a:ext cx="3327921" cy="4556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uk-UA" sz="2200" dirty="0"/>
              <a:t>Взагалі будь-яка функція </a:t>
            </a:r>
          </a:p>
        </p:txBody>
      </p:sp>
      <p:graphicFrame>
        <p:nvGraphicFramePr>
          <p:cNvPr id="32" name="Об'є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26136"/>
              </p:ext>
            </p:extLst>
          </p:nvPr>
        </p:nvGraphicFramePr>
        <p:xfrm>
          <a:off x="3131840" y="4371975"/>
          <a:ext cx="14843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" name="Формула" r:id="rId33" imgW="939600" imgH="419040" progId="Equation.3">
                  <p:embed/>
                </p:oleObj>
              </mc:Choice>
              <mc:Fallback>
                <p:oleObj name="Формула" r:id="rId33" imgW="9396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131840" y="4371975"/>
                        <a:ext cx="1484312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Місце для вмісту 2"/>
          <p:cNvSpPr txBox="1">
            <a:spLocks/>
          </p:cNvSpPr>
          <p:nvPr/>
        </p:nvSpPr>
        <p:spPr>
          <a:xfrm>
            <a:off x="4644008" y="4515966"/>
            <a:ext cx="4219737" cy="4556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/>
              <a:t>де С – постійна є первісною</a:t>
            </a:r>
            <a:endParaRPr lang="uk-UA" sz="2200" dirty="0"/>
          </a:p>
        </p:txBody>
      </p:sp>
      <p:graphicFrame>
        <p:nvGraphicFramePr>
          <p:cNvPr id="34" name="Об'є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503875"/>
              </p:ext>
            </p:extLst>
          </p:nvPr>
        </p:nvGraphicFramePr>
        <p:xfrm>
          <a:off x="8163891" y="4587974"/>
          <a:ext cx="98010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" name="Формула" r:id="rId35" imgW="622080" imgH="228600" progId="Equation.3">
                  <p:embed/>
                </p:oleObj>
              </mc:Choice>
              <mc:Fallback>
                <p:oleObj name="Формула" r:id="rId35" imgW="6220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3891" y="4587974"/>
                        <a:ext cx="980109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4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  <p:bldP spid="31" grpId="0" build="p"/>
      <p:bldP spid="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900"/>
            <a:ext cx="8686800" cy="62865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властивості первісної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65621"/>
            <a:ext cx="8686800" cy="38544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i="1" dirty="0"/>
              <a:t>Теорема 1.</a:t>
            </a:r>
            <a:r>
              <a:rPr lang="uk-UA" dirty="0"/>
              <a:t> Нехай функція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</a:t>
            </a:r>
            <a:r>
              <a:rPr lang="uk-UA" dirty="0"/>
              <a:t> є первісною для </a:t>
            </a:r>
            <a:r>
              <a:rPr lang="en-US" i="1" dirty="0"/>
              <a:t>f</a:t>
            </a:r>
            <a:r>
              <a:rPr lang="uk-UA" i="1" dirty="0"/>
              <a:t>(х)</a:t>
            </a:r>
            <a:r>
              <a:rPr lang="uk-UA" dirty="0"/>
              <a:t> на деякому проміжку. Тоді для довільної постійної С функція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 +</a:t>
            </a:r>
            <a:r>
              <a:rPr lang="uk-UA" i="1" dirty="0"/>
              <a:t> С</a:t>
            </a:r>
            <a:r>
              <a:rPr lang="uk-UA" dirty="0"/>
              <a:t> також є первісною для функції </a:t>
            </a:r>
            <a:r>
              <a:rPr lang="en-US" i="1" dirty="0"/>
              <a:t>f</a:t>
            </a:r>
            <a:r>
              <a:rPr lang="uk-UA" i="1" dirty="0"/>
              <a:t>(х</a:t>
            </a:r>
            <a:r>
              <a:rPr lang="uk-UA" i="1" dirty="0" smtClean="0"/>
              <a:t>)</a:t>
            </a:r>
            <a:r>
              <a:rPr lang="uk-UA" dirty="0" smtClean="0"/>
              <a:t>.</a:t>
            </a:r>
          </a:p>
          <a:p>
            <a:pPr algn="just"/>
            <a:r>
              <a:rPr lang="uk-UA" b="1" i="1" dirty="0"/>
              <a:t>Теорема 2.</a:t>
            </a:r>
            <a:r>
              <a:rPr lang="uk-UA" dirty="0"/>
              <a:t> Нехай функція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</a:t>
            </a:r>
            <a:r>
              <a:rPr lang="uk-UA" dirty="0"/>
              <a:t> є первісною для </a:t>
            </a:r>
            <a:r>
              <a:rPr lang="en-US" i="1" dirty="0"/>
              <a:t>f</a:t>
            </a:r>
            <a:r>
              <a:rPr lang="uk-UA" i="1" dirty="0"/>
              <a:t>(</a:t>
            </a:r>
            <a:r>
              <a:rPr lang="en-US" i="1" dirty="0"/>
              <a:t>x</a:t>
            </a:r>
            <a:r>
              <a:rPr lang="uk-UA" i="1" dirty="0"/>
              <a:t>)</a:t>
            </a:r>
            <a:r>
              <a:rPr lang="uk-UA" dirty="0"/>
              <a:t> на деякому проміжку. Тоді будь-яка первісна для функції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 </a:t>
            </a:r>
            <a:r>
              <a:rPr lang="uk-UA" dirty="0"/>
              <a:t>на цьому проміжку може бути записана у вигляді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</a:t>
            </a:r>
            <a:r>
              <a:rPr lang="ru-RU" dirty="0"/>
              <a:t> + </a:t>
            </a:r>
            <a:r>
              <a:rPr lang="uk-UA" i="1" dirty="0"/>
              <a:t>С,</a:t>
            </a:r>
            <a:r>
              <a:rPr lang="uk-UA" dirty="0"/>
              <a:t> де С — деяка стала (число).</a:t>
            </a:r>
          </a:p>
        </p:txBody>
      </p:sp>
    </p:spTree>
    <p:extLst>
      <p:ext uri="{BB962C8B-B14F-4D97-AF65-F5344CB8AC3E}">
        <p14:creationId xmlns:p14="http://schemas.microsoft.com/office/powerpoint/2010/main" val="14309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900"/>
            <a:ext cx="8686800" cy="62865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Геометричний зміст Основної властивості первісної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65621"/>
            <a:ext cx="8686800" cy="1622153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Графіки будь-яких </a:t>
            </a:r>
            <a:r>
              <a:rPr lang="uk-UA" dirty="0"/>
              <a:t>двох первісних для функції </a:t>
            </a:r>
            <a:r>
              <a:rPr lang="en-US" i="1" dirty="0" smtClean="0"/>
              <a:t>f</a:t>
            </a:r>
            <a:r>
              <a:rPr lang="uk-UA" i="1" smtClean="0"/>
              <a:t>(х)</a:t>
            </a:r>
            <a:r>
              <a:rPr lang="uk-UA" smtClean="0"/>
              <a:t> </a:t>
            </a:r>
            <a:r>
              <a:rPr lang="uk-UA" dirty="0"/>
              <a:t>одержуються один із одного паралельним перенесенням вздовж осі </a:t>
            </a:r>
            <a:r>
              <a:rPr lang="el-GR" i="1" dirty="0"/>
              <a:t>ΟΥ</a:t>
            </a:r>
            <a:r>
              <a:rPr lang="el-GR" dirty="0"/>
              <a:t> </a:t>
            </a:r>
            <a:endParaRPr lang="uk-UA" dirty="0"/>
          </a:p>
        </p:txBody>
      </p:sp>
      <p:pic>
        <p:nvPicPr>
          <p:cNvPr id="3078" name="Picture 6" descr="Первіс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83" y="2737233"/>
            <a:ext cx="346255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900"/>
            <a:ext cx="8686800" cy="62865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Невизначений інтеграл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65621"/>
            <a:ext cx="8686800" cy="1334121"/>
          </a:xfrm>
        </p:spPr>
        <p:txBody>
          <a:bodyPr>
            <a:normAutofit/>
          </a:bodyPr>
          <a:lstStyle/>
          <a:p>
            <a:pPr algn="just"/>
            <a:r>
              <a:rPr lang="uk-UA" sz="2600" dirty="0" smtClean="0"/>
              <a:t>Множина всіх первісних</a:t>
            </a:r>
            <a:r>
              <a:rPr lang="en-US" sz="2600" dirty="0" smtClean="0"/>
              <a:t> </a:t>
            </a:r>
            <a:r>
              <a:rPr lang="en-US" sz="2600" i="1" dirty="0" smtClean="0"/>
              <a:t>F(x)</a:t>
            </a:r>
            <a:r>
              <a:rPr lang="uk-UA" sz="2600" dirty="0" smtClean="0"/>
              <a:t> для функції </a:t>
            </a:r>
            <a:r>
              <a:rPr lang="en-US" sz="2600" i="1" dirty="0" smtClean="0"/>
              <a:t>f(x)</a:t>
            </a:r>
            <a:r>
              <a:rPr lang="uk-UA" sz="2600" dirty="0" smtClean="0"/>
              <a:t> на даному проміжку називається </a:t>
            </a:r>
            <a:r>
              <a:rPr lang="uk-UA" sz="2600" b="1" i="1" dirty="0" smtClean="0"/>
              <a:t>невизначеним інтегралом </a:t>
            </a:r>
            <a:r>
              <a:rPr lang="uk-UA" sz="2600" dirty="0" smtClean="0"/>
              <a:t>для </a:t>
            </a:r>
            <a:r>
              <a:rPr lang="en-US" sz="2600" i="1" dirty="0" smtClean="0"/>
              <a:t> </a:t>
            </a:r>
            <a:r>
              <a:rPr lang="en-US" sz="2600" i="1" dirty="0"/>
              <a:t>f(x</a:t>
            </a:r>
            <a:r>
              <a:rPr lang="en-US" sz="2600" i="1" dirty="0" smtClean="0"/>
              <a:t>)</a:t>
            </a:r>
            <a:r>
              <a:rPr lang="uk-UA" sz="2600" i="1" dirty="0" smtClean="0"/>
              <a:t> </a:t>
            </a:r>
            <a:r>
              <a:rPr lang="uk-UA" sz="2600" dirty="0" smtClean="0"/>
              <a:t>на цьому проміжку та познається</a:t>
            </a:r>
            <a:endParaRPr lang="uk-UA" sz="2600" dirty="0"/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17045"/>
              </p:ext>
            </p:extLst>
          </p:nvPr>
        </p:nvGraphicFramePr>
        <p:xfrm>
          <a:off x="3215265" y="2499742"/>
          <a:ext cx="1432935" cy="688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Формула" r:id="rId3" imgW="583920" imgH="279360" progId="Equation.3">
                  <p:embed/>
                </p:oleObj>
              </mc:Choice>
              <mc:Fallback>
                <p:oleObj name="Формула" r:id="rId3" imgW="583920" imgH="279360" progId="Equation.3">
                  <p:embed/>
                  <p:pic>
                    <p:nvPicPr>
                      <p:cNvPr id="0" name="Об'є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265" y="2499742"/>
                        <a:ext cx="1432935" cy="688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304800" y="3181845"/>
            <a:ext cx="8686800" cy="191018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800" dirty="0"/>
              <a:t>Якщо основне завдання диференціального числення завдання полягає в тому, щоб знайти похідну функції, то основне завдання інтегрального числення полягає у виконанні оберненого завдання. А саме: відшукати функцію, знаючи її похідну.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7230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38642"/>
              </p:ext>
            </p:extLst>
          </p:nvPr>
        </p:nvGraphicFramePr>
        <p:xfrm>
          <a:off x="683568" y="915569"/>
          <a:ext cx="7848873" cy="417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Функція</a:t>
                      </a:r>
                      <a:r>
                        <a:rPr lang="uk-UA" baseline="0" dirty="0" smtClean="0"/>
                        <a:t> </a:t>
                      </a:r>
                      <a:r>
                        <a:rPr lang="en-US" i="1" baseline="0" dirty="0" smtClean="0"/>
                        <a:t>f(x)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Загальний</a:t>
                      </a:r>
                      <a:r>
                        <a:rPr lang="uk-UA" baseline="0" dirty="0" smtClean="0"/>
                        <a:t> вигляд первісних </a:t>
                      </a:r>
                      <a:r>
                        <a:rPr lang="en-US" i="1" baseline="0" dirty="0" smtClean="0"/>
                        <a:t>F(x)+C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Невизначений</a:t>
                      </a:r>
                      <a:r>
                        <a:rPr lang="uk-UA" baseline="0" dirty="0" smtClean="0"/>
                        <a:t> інтеграл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19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519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952"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271"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900"/>
            <a:ext cx="8686800" cy="628650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Таблиця первісних (невизначених інтегралів)</a:t>
            </a:r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73395"/>
              </p:ext>
            </p:extLst>
          </p:nvPr>
        </p:nvGraphicFramePr>
        <p:xfrm>
          <a:off x="6084168" y="1563638"/>
          <a:ext cx="1048643" cy="47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9" name="Формула" r:id="rId3" imgW="622080" imgH="279360" progId="Equation.3">
                  <p:embed/>
                </p:oleObj>
              </mc:Choice>
              <mc:Fallback>
                <p:oleObj name="Формула" r:id="rId3" imgW="622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563638"/>
                        <a:ext cx="1048643" cy="471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762190"/>
              </p:ext>
            </p:extLst>
          </p:nvPr>
        </p:nvGraphicFramePr>
        <p:xfrm>
          <a:off x="4391025" y="1649289"/>
          <a:ext cx="2571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0" name="Формула" r:id="rId5" imgW="152280" imgH="177480" progId="Equation.3">
                  <p:embed/>
                </p:oleObj>
              </mc:Choice>
              <mc:Fallback>
                <p:oleObj name="Формула" r:id="rId5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649289"/>
                        <a:ext cx="25717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6893"/>
              </p:ext>
            </p:extLst>
          </p:nvPr>
        </p:nvGraphicFramePr>
        <p:xfrm>
          <a:off x="1820863" y="1649289"/>
          <a:ext cx="2143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" name="Формула" r:id="rId7" imgW="126720" imgH="177480" progId="Equation.3">
                  <p:embed/>
                </p:oleObj>
              </mc:Choice>
              <mc:Fallback>
                <p:oleObj name="Формула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1649289"/>
                        <a:ext cx="2143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338703"/>
              </p:ext>
            </p:extLst>
          </p:nvPr>
        </p:nvGraphicFramePr>
        <p:xfrm>
          <a:off x="6099324" y="2068513"/>
          <a:ext cx="14970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" name="Формула" r:id="rId9" imgW="888840" imgH="279360" progId="Equation.3">
                  <p:embed/>
                </p:oleObj>
              </mc:Choice>
              <mc:Fallback>
                <p:oleObj name="Формула" r:id="rId9" imgW="888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324" y="2068513"/>
                        <a:ext cx="1497012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'є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03981"/>
              </p:ext>
            </p:extLst>
          </p:nvPr>
        </p:nvGraphicFramePr>
        <p:xfrm>
          <a:off x="4156075" y="2154114"/>
          <a:ext cx="72866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" name="Формула" r:id="rId11" imgW="431640" imgH="177480" progId="Equation.3">
                  <p:embed/>
                </p:oleObj>
              </mc:Choice>
              <mc:Fallback>
                <p:oleObj name="Формула" r:id="rId11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2154114"/>
                        <a:ext cx="728663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40732"/>
              </p:ext>
            </p:extLst>
          </p:nvPr>
        </p:nvGraphicFramePr>
        <p:xfrm>
          <a:off x="1820863" y="2153345"/>
          <a:ext cx="2143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" name="Формула" r:id="rId13" imgW="126720" imgH="177480" progId="Equation.3">
                  <p:embed/>
                </p:oleObj>
              </mc:Choice>
              <mc:Fallback>
                <p:oleObj name="Формула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2153345"/>
                        <a:ext cx="2143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'є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06986"/>
              </p:ext>
            </p:extLst>
          </p:nvPr>
        </p:nvGraphicFramePr>
        <p:xfrm>
          <a:off x="4038600" y="2511797"/>
          <a:ext cx="965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" name="Формула" r:id="rId15" imgW="571320" imgH="419040" progId="Equation.3">
                  <p:embed/>
                </p:oleObj>
              </mc:Choice>
              <mc:Fallback>
                <p:oleObj name="Формула" r:id="rId15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1797"/>
                        <a:ext cx="9652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'є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902540"/>
              </p:ext>
            </p:extLst>
          </p:nvPr>
        </p:nvGraphicFramePr>
        <p:xfrm>
          <a:off x="1349375" y="2672134"/>
          <a:ext cx="11572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" name="Формула" r:id="rId17" imgW="685800" imgH="228600" progId="Equation.3">
                  <p:embed/>
                </p:oleObj>
              </mc:Choice>
              <mc:Fallback>
                <p:oleObj name="Формула" r:id="rId17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672134"/>
                        <a:ext cx="115728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'є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80792"/>
              </p:ext>
            </p:extLst>
          </p:nvPr>
        </p:nvGraphicFramePr>
        <p:xfrm>
          <a:off x="6084168" y="2511301"/>
          <a:ext cx="18446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" name="Формула" r:id="rId19" imgW="1091880" imgH="419040" progId="Equation.3">
                  <p:embed/>
                </p:oleObj>
              </mc:Choice>
              <mc:Fallback>
                <p:oleObj name="Формула" r:id="rId19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511301"/>
                        <a:ext cx="18446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'є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542814"/>
              </p:ext>
            </p:extLst>
          </p:nvPr>
        </p:nvGraphicFramePr>
        <p:xfrm>
          <a:off x="4035425" y="3486026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" name="Формула" r:id="rId21" imgW="609480" imgH="203040" progId="Equation.3">
                  <p:embed/>
                </p:oleObj>
              </mc:Choice>
              <mc:Fallback>
                <p:oleObj name="Формула" r:id="rId21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86026"/>
                        <a:ext cx="1028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'є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63905"/>
              </p:ext>
            </p:extLst>
          </p:nvPr>
        </p:nvGraphicFramePr>
        <p:xfrm>
          <a:off x="1827213" y="3325614"/>
          <a:ext cx="2571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" name="Формула" r:id="rId23" imgW="152280" imgH="393480" progId="Equation.3">
                  <p:embed/>
                </p:oleObj>
              </mc:Choice>
              <mc:Fallback>
                <p:oleObj name="Формула" r:id="rId2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325614"/>
                        <a:ext cx="2571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'є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96396"/>
              </p:ext>
            </p:extLst>
          </p:nvPr>
        </p:nvGraphicFramePr>
        <p:xfrm>
          <a:off x="6084168" y="3325689"/>
          <a:ext cx="17145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" name="Формула" r:id="rId25" imgW="1015920" imgH="393480" progId="Equation.3">
                  <p:embed/>
                </p:oleObj>
              </mc:Choice>
              <mc:Fallback>
                <p:oleObj name="Формула" r:id="rId25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325689"/>
                        <a:ext cx="17145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'є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353641"/>
              </p:ext>
            </p:extLst>
          </p:nvPr>
        </p:nvGraphicFramePr>
        <p:xfrm>
          <a:off x="1789113" y="4075410"/>
          <a:ext cx="279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" name="Формула" r:id="rId27" imgW="164880" imgH="203040" progId="Equation.3">
                  <p:embed/>
                </p:oleObj>
              </mc:Choice>
              <mc:Fallback>
                <p:oleObj name="Формула" r:id="rId27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075410"/>
                        <a:ext cx="279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'є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667349"/>
              </p:ext>
            </p:extLst>
          </p:nvPr>
        </p:nvGraphicFramePr>
        <p:xfrm>
          <a:off x="4059238" y="4075410"/>
          <a:ext cx="730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" name="Формула" r:id="rId29" imgW="431640" imgH="203040" progId="Equation.3">
                  <p:embed/>
                </p:oleObj>
              </mc:Choice>
              <mc:Fallback>
                <p:oleObj name="Формула" r:id="rId2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075410"/>
                        <a:ext cx="7302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'є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992258"/>
              </p:ext>
            </p:extLst>
          </p:nvPr>
        </p:nvGraphicFramePr>
        <p:xfrm>
          <a:off x="6084168" y="4011910"/>
          <a:ext cx="1525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" name="Формула" r:id="rId31" imgW="901440" imgH="279360" progId="Equation.3">
                  <p:embed/>
                </p:oleObj>
              </mc:Choice>
              <mc:Fallback>
                <p:oleObj name="Формула" r:id="rId31" imgW="901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011910"/>
                        <a:ext cx="152558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'є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16837"/>
              </p:ext>
            </p:extLst>
          </p:nvPr>
        </p:nvGraphicFramePr>
        <p:xfrm>
          <a:off x="1779588" y="4524350"/>
          <a:ext cx="3000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" name="Формула" r:id="rId33" imgW="177480" imgH="203040" progId="Equation.3">
                  <p:embed/>
                </p:oleObj>
              </mc:Choice>
              <mc:Fallback>
                <p:oleObj name="Формула" r:id="rId33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4524350"/>
                        <a:ext cx="3000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'є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650652"/>
              </p:ext>
            </p:extLst>
          </p:nvPr>
        </p:nvGraphicFramePr>
        <p:xfrm>
          <a:off x="4070350" y="4371950"/>
          <a:ext cx="9017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" name="Формула" r:id="rId35" imgW="533160" imgH="419040" progId="Equation.3">
                  <p:embed/>
                </p:oleObj>
              </mc:Choice>
              <mc:Fallback>
                <p:oleObj name="Формула" r:id="rId35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4371950"/>
                        <a:ext cx="9017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'є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43040"/>
              </p:ext>
            </p:extLst>
          </p:nvPr>
        </p:nvGraphicFramePr>
        <p:xfrm>
          <a:off x="6084168" y="4371950"/>
          <a:ext cx="17827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" name="Формула" r:id="rId37" imgW="1054080" imgH="419040" progId="Equation.3">
                  <p:embed/>
                </p:oleObj>
              </mc:Choice>
              <mc:Fallback>
                <p:oleObj name="Формула" r:id="rId37" imgW="1054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371950"/>
                        <a:ext cx="17827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91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1874</TotalTime>
  <Words>403</Words>
  <Application>Microsoft Office PowerPoint</Application>
  <PresentationFormat>Екран (16:9)</PresentationFormat>
  <Paragraphs>37</Paragraphs>
  <Slides>14</Slides>
  <Notes>1</Notes>
  <HiddenSlides>0</HiddenSlides>
  <MMClips>3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Bookman Old Style</vt:lpstr>
      <vt:lpstr>Calibri</vt:lpstr>
      <vt:lpstr>Franklin Gothic Book</vt:lpstr>
      <vt:lpstr>Franklin Gothic Medium</vt:lpstr>
      <vt:lpstr>Wingdings 2</vt:lpstr>
      <vt:lpstr>Валка</vt:lpstr>
      <vt:lpstr>Формула</vt:lpstr>
      <vt:lpstr>Microsoft Equation 3.0</vt:lpstr>
      <vt:lpstr>Топ Школа</vt:lpstr>
      <vt:lpstr>Первісна та її властивості. Невизначений інтеграл. Таблиця первісних.</vt:lpstr>
      <vt:lpstr>Згадаємо</vt:lpstr>
      <vt:lpstr>Означення</vt:lpstr>
      <vt:lpstr>№10.1</vt:lpstr>
      <vt:lpstr>Основні властивості первісної</vt:lpstr>
      <vt:lpstr>Геометричний зміст Основної властивості первісної</vt:lpstr>
      <vt:lpstr>Невизначений інтеграл</vt:lpstr>
      <vt:lpstr>Таблиця первісних (невизначених інтегралів)</vt:lpstr>
      <vt:lpstr>Таблиця первісних (невизначених інтегралів)</vt:lpstr>
      <vt:lpstr>№10.2</vt:lpstr>
      <vt:lpstr>Презентація PowerPoint</vt:lpstr>
      <vt:lpstr>Презентація PowerPoint</vt:lpstr>
      <vt:lpstr>Сподобалась презентація та тести?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властивості логарифмів</dc:title>
  <dc:creator>Sara Yasmeen (Wipro Technologies)</dc:creator>
  <cp:lastModifiedBy>OB</cp:lastModifiedBy>
  <cp:revision>278</cp:revision>
  <dcterms:created xsi:type="dcterms:W3CDTF">2010-02-23T11:30:32Z</dcterms:created>
  <dcterms:modified xsi:type="dcterms:W3CDTF">2022-04-27T18:47:45Z</dcterms:modified>
</cp:coreProperties>
</file>